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  <p:sldMasterId id="2147483712" r:id="rId2"/>
    <p:sldMasterId id="2147483691" r:id="rId3"/>
    <p:sldMasterId id="2147483693" r:id="rId4"/>
    <p:sldMasterId id="2147483695" r:id="rId5"/>
    <p:sldMasterId id="2147483697" r:id="rId6"/>
    <p:sldMasterId id="2147483699" r:id="rId7"/>
  </p:sldMasterIdLst>
  <p:notesMasterIdLst>
    <p:notesMasterId r:id="rId26"/>
  </p:notesMasterIdLst>
  <p:handoutMasterIdLst>
    <p:handoutMasterId r:id="rId27"/>
  </p:handoutMasterIdLst>
  <p:sldIdLst>
    <p:sldId id="256" r:id="rId8"/>
    <p:sldId id="260" r:id="rId9"/>
    <p:sldId id="262" r:id="rId10"/>
    <p:sldId id="285" r:id="rId11"/>
    <p:sldId id="263" r:id="rId12"/>
    <p:sldId id="264" r:id="rId13"/>
    <p:sldId id="266" r:id="rId14"/>
    <p:sldId id="267" r:id="rId15"/>
    <p:sldId id="268" r:id="rId16"/>
    <p:sldId id="269" r:id="rId17"/>
    <p:sldId id="284" r:id="rId18"/>
    <p:sldId id="272" r:id="rId19"/>
    <p:sldId id="273" r:id="rId20"/>
    <p:sldId id="274" r:id="rId21"/>
    <p:sldId id="276" r:id="rId22"/>
    <p:sldId id="279" r:id="rId23"/>
    <p:sldId id="281" r:id="rId24"/>
    <p:sldId id="283" r:id="rId25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9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0" autoAdjust="0"/>
    <p:restoredTop sz="77755" autoAdjust="0"/>
  </p:normalViewPr>
  <p:slideViewPr>
    <p:cSldViewPr snapToGrid="0" snapToObjects="1">
      <p:cViewPr varScale="1">
        <p:scale>
          <a:sx n="111" d="100"/>
          <a:sy n="111" d="100"/>
        </p:scale>
        <p:origin x="1788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104FEBC-4DF6-4C9C-A4ED-F8490CC9D518}" type="datetimeFigureOut">
              <a:rPr lang="en-US" smtClean="0"/>
              <a:t>8/27/2025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B8E81B7-4F22-4945-837E-9629F74D45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444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D731CB2-B6A9-4305-A4B1-678DDA08D55E}" type="datetimeFigureOut">
              <a:rPr lang="en-US" smtClean="0"/>
              <a:t>8/27/2025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71813" y="876300"/>
            <a:ext cx="3152775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5"/>
            <a:ext cx="7437120" cy="2760345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7108CCB-01E5-4004-9DE6-EB07536E9B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53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Here are some different types of Carts.  These are non-licensed vehicles.  Note the hand rail and seating.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57066" indent="-291179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64717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30604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96491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fld id="{7C6783C7-4066-467C-A33B-90D56DCF578E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31356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Some departments may not have the funds to retrofit.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Hand signals must be used in carts without turn signals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57066" indent="-291179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64717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30604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96491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fld id="{C27503AC-C5E9-4708-BDD4-F26178D03CD1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44054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Some departments may not have the funds to retrofit.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Hand signals must be used in carts without turn signals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57066" indent="-291179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64717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30604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96491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fld id="{C27503AC-C5E9-4708-BDD4-F26178D03CD1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20164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57066" indent="-291179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64717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30604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96491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fld id="{DBD6BFB6-6E69-41D6-ACD9-CEB3923E2F4D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38816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New decals will be available this fall.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57066" indent="-291179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64717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30604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96491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fld id="{5C14B38C-274C-4098-8671-F34B9ED42346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05170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indent="-349415">
              <a:spcBef>
                <a:spcPct val="20000"/>
              </a:spcBef>
              <a:defRPr/>
            </a:pPr>
            <a:r>
              <a:rPr lang="en-US" sz="3300" kern="0" dirty="0"/>
              <a:t>A Cart is prohibited from being used on the roadways of the campus except when crossing from one side of the street to the other or when utilizing a roadway where no other adequate sidewalk exists. In most cases, sidewalks are to be used and right-of-way is to be rendered to all pedestrians.  </a:t>
            </a:r>
            <a:r>
              <a:rPr lang="en-US" sz="2900" kern="0" dirty="0"/>
              <a:t>Note: Operator is to use due caution at crosswalks. A Cart using pedestrian crosswalks does not have the right-of-way.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Pedestrians include anyone who may be walking, skating, skate boarding, bicycling, or those in wheelchairs. </a:t>
            </a:r>
          </a:p>
          <a:p>
            <a:pPr>
              <a:defRPr/>
            </a:pPr>
            <a:r>
              <a:rPr lang="en-US" dirty="0"/>
              <a:t>•Avoid narrow sidewalks</a:t>
            </a:r>
          </a:p>
          <a:p>
            <a:pPr>
              <a:defRPr/>
            </a:pPr>
            <a:r>
              <a:rPr lang="en-US" dirty="0"/>
              <a:t>•Stop &amp; sound horn before proceeding through blind intersections or around blind corners.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57066" indent="-291179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64717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30604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96491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fld id="{FBA2E0C6-8199-406C-8FA6-9FC3F8F1F004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55350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Accidents must be reported immediately.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57066" indent="-291179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64717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30604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96491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fld id="{BCF56F4A-B405-4433-8C00-953163DC0B23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61151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Watch for overhangs, you or the Cart could be injured/damaged.</a:t>
            </a: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57066" indent="-291179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64717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30604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96491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fld id="{F51C249E-3498-410A-9207-4C3BF418CCEB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57041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0179" y="3447712"/>
            <a:ext cx="7717055" cy="706437"/>
          </a:xfrm>
          <a:prstGeom prst="rect">
            <a:avLst/>
          </a:prstGeom>
        </p:spPr>
        <p:txBody>
          <a:bodyPr anchor="b"/>
          <a:lstStyle>
            <a:lvl1pPr algn="ctr">
              <a:defRPr sz="4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706" y="4329594"/>
            <a:ext cx="6858000" cy="4116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889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AF67F-88ED-85C6-59C0-8902F512B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023E68-48BB-A075-51A2-ADAE66CE5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44EC5D-8A3A-F2FD-5AEE-0D99FADE1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8BCD55-656D-A8FE-EC07-0CD64D25C0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A5D60D-B5AD-3BAE-D148-5EDB76BC04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93661D-132A-6C91-A769-A44A4DFC4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8/27/2025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31DED1-3B94-6507-CC4B-1C4DCA564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9313D1-B113-11BB-615F-ECBD2C88D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354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8486F-1A92-A456-5213-9A7A30195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A5EC6F-3380-ACE1-6A56-CE5632D75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8/27/2025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087C96-EABA-7908-2032-A04982F59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4FA53E-972A-22A3-2BC8-AFBC5D0BF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263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75BB9F-0F92-FE97-9640-564017194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8/27/2025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01243B-9722-F3B1-A558-7F7606F69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B654AB-088C-5D43-7C69-2205E5CB1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411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8378E-A4A9-F11F-D712-0A3817BB5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37850-5BE7-903C-E557-20054FDAD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FB26DF-8605-4E2C-7538-C8ADB9C2F6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DA4EB7-9545-4801-3653-B22312F3B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8/27/2025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9ED861-081A-799F-AC83-5CD287AA2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A7006B-38FF-F511-88D8-026FCF391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459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708E6-9AA3-6FBD-5641-6EC7AC1A9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683EE9-C408-7C74-F02D-1CCEEC585D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9530A-F45D-55B3-AC0A-7B97F24715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42867-1D43-1339-A79F-B0784BC72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8/27/2025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EF659C-41D4-F443-43BE-0703530E6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CB30C4-FF3F-6073-34FF-2B27C279F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746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627BE-BE6D-B713-0ACB-FE31E02F5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07D7F2-F8E4-94DB-1150-006331C897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0A276-F4DA-BAC2-4DE8-DC306C842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8/27/2025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A550E5-A021-7F37-7859-0DA361C5C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87748C-3F67-DD57-A45D-DC3699536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207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D25146-B779-3B1E-4AEF-5EC363ADFD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74338D-6B3E-B5DE-7763-2133E49D06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27BDE-050C-B683-4AB7-9B38779D8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8/27/2025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4BEAF-3671-7901-F834-3E3248303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9876C-382F-F08A-950F-4CAC4D597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235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0179" y="4219290"/>
            <a:ext cx="7717055" cy="706437"/>
          </a:xfrm>
          <a:prstGeom prst="rect">
            <a:avLst/>
          </a:prstGeom>
        </p:spPr>
        <p:txBody>
          <a:bodyPr anchor="b"/>
          <a:lstStyle>
            <a:lvl1pPr algn="ctr">
              <a:defRPr sz="4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706" y="5101172"/>
            <a:ext cx="6858000" cy="4116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6821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0179" y="3447712"/>
            <a:ext cx="7717055" cy="706437"/>
          </a:xfrm>
          <a:prstGeom prst="rect">
            <a:avLst/>
          </a:prstGeom>
        </p:spPr>
        <p:txBody>
          <a:bodyPr anchor="b"/>
          <a:lstStyle>
            <a:lvl1pPr algn="ctr">
              <a:defRPr sz="4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706" y="4329594"/>
            <a:ext cx="6858000" cy="4116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2040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4870" y="268872"/>
            <a:ext cx="5327865" cy="4303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0527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9575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0179" y="3447712"/>
            <a:ext cx="7717055" cy="706437"/>
          </a:xfrm>
          <a:prstGeom prst="rect">
            <a:avLst/>
          </a:prstGeom>
        </p:spPr>
        <p:txBody>
          <a:bodyPr anchor="b"/>
          <a:lstStyle>
            <a:lvl1pPr algn="ctr">
              <a:defRPr sz="4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706" y="4329594"/>
            <a:ext cx="6858000" cy="4116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2386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6282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03372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09A94-041F-4912-B60D-2A89A7C63848}" type="datetimeFigureOut">
              <a:rPr lang="en-US"/>
              <a:pPr>
                <a:defRPr/>
              </a:pPr>
              <a:t>8/27/2025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11234-D57B-45B6-80D3-975E82B3A6F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17396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1764" y="268872"/>
            <a:ext cx="5300971" cy="4303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50723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92393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00475" y="457200"/>
            <a:ext cx="4629150" cy="54117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204184"/>
            <a:ext cx="2949575" cy="3664803"/>
          </a:xfrm>
        </p:spPr>
        <p:txBody>
          <a:bodyPr/>
          <a:lstStyle>
            <a:lvl1pPr marL="0" indent="0">
              <a:buNone/>
              <a:defRPr sz="16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9507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627567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990275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1061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84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09A94-041F-4912-B60D-2A89A7C63848}" type="datetimeFigureOut">
              <a:rPr lang="en-US"/>
              <a:pPr>
                <a:defRPr/>
              </a:pPr>
              <a:t>8/27/2025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11234-D57B-45B6-80D3-975E82B3A6F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09269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74E50-0EAF-A37F-A775-5DA01E5A90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64986C-23E9-4A75-7E7F-0A1658E8E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A35AB-BC5B-793A-BC6F-878F90E44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8/27/2025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A6ABB-0EFA-1F6E-D69A-BDB1507AF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38BF4-BAB6-EFA3-4B84-A62AF4D88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303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4E5A0-F1B9-8EAF-0DF8-EC9345822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E6C6A-1EC1-3AC0-AFDB-D91BFB59D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2E537B-9ADF-C538-11F1-C536483E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8/27/2025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EE51D-2F4C-8F53-34C9-FD7EBA9C4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6241E-DF53-A3EC-F66A-810B283DA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91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74463-72F6-ABA5-24F9-07F4A4D29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E6C154-517B-CA7A-030F-7E426FCC4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9E984-BD79-F97D-49C1-25312157E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8/27/2025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C5F9-288C-0402-3D8C-CBC580529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47D290-0519-FDD2-7F25-9E907F2FF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918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58D00-11D2-6F4B-2638-39A53C26D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ED70B-8FB3-724C-50E1-B80B9A1444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CD6C5C-8E39-B9B9-D07B-72C30A0A5D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6F8F29-FF75-710E-24A8-9BAB9692E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8/27/2025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1B738C-C18B-5526-97F1-FB0B556E5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C11795-8663-ECEE-B787-BE6538E4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07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4.jp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.png"/><Relationship Id="rId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9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08" r:id="rId2"/>
    <p:sldLayoutId id="2147483709" r:id="rId3"/>
    <p:sldLayoutId id="2147483710" r:id="rId4"/>
    <p:sldLayoutId id="2147483711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EDC274-315A-82CD-1E27-B779C086E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04E061-61C7-3DBA-BB79-2BE7011C80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F6BF7-4D73-2F44-DF33-527B19C9A1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3EC54B-8C50-1146-B0A2-5D484D864342}" type="datetimeFigureOut">
              <a:rPr lang="en-US" smtClean="0"/>
              <a:t>8/27/2025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94F53-08E2-B44D-38B0-410AED2BD8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8225E-0903-DEEC-E165-EDD40B0909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967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683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629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34871" y="268872"/>
            <a:ext cx="5327864" cy="390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895" y="1277470"/>
            <a:ext cx="8168841" cy="480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87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24" r:id="rId2"/>
    <p:sldLayoutId id="2147483725" r:id="rId3"/>
    <p:sldLayoutId id="2147483726" r:id="rId4"/>
    <p:sldLayoutId id="214748372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bg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07976" y="268872"/>
            <a:ext cx="5354759" cy="390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895" y="1277470"/>
            <a:ext cx="8168841" cy="480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29168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bg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3896" y="268872"/>
            <a:ext cx="8168840" cy="4626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895" y="1002506"/>
            <a:ext cx="8168841" cy="5080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67851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69AA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6.wmf"/><Relationship Id="rId5" Type="http://schemas.openxmlformats.org/officeDocument/2006/relationships/image" Target="../media/image25.jpeg"/><Relationship Id="rId4" Type="http://schemas.openxmlformats.org/officeDocument/2006/relationships/image" Target="../media/image2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mailto:psparks@uwf.edu" TargetMode="Externa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0179" y="4005645"/>
            <a:ext cx="7717055" cy="706437"/>
          </a:xfrm>
        </p:spPr>
        <p:txBody>
          <a:bodyPr/>
          <a:lstStyle/>
          <a:p>
            <a:br>
              <a:rPr lang="en-US" dirty="0">
                <a:solidFill>
                  <a:srgbClr val="0069AA"/>
                </a:solidFill>
              </a:rPr>
            </a:br>
            <a:r>
              <a:rPr lang="en-US" dirty="0">
                <a:solidFill>
                  <a:srgbClr val="0069AA"/>
                </a:solidFill>
              </a:rPr>
              <a:t>Motorized Cart Safety Course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706" y="4887527"/>
            <a:ext cx="6858000" cy="411697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0069AA"/>
                </a:solidFill>
              </a:rPr>
              <a:t>Presented by the Office of Environmental Health and Safety</a:t>
            </a:r>
          </a:p>
        </p:txBody>
      </p:sp>
      <p:pic>
        <p:nvPicPr>
          <p:cNvPr id="5" name="Picture 4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664DAC51-1B55-3A5C-A6B0-3915DD014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082" y="1558776"/>
            <a:ext cx="4336752" cy="162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040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228600"/>
            <a:ext cx="9220200" cy="629239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Authorized Driver Requirements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11084" y="1204913"/>
            <a:ext cx="8663233" cy="4894229"/>
          </a:xfrm>
          <a:prstGeom prst="rect">
            <a:avLst/>
          </a:prstGeom>
        </p:spPr>
        <p:txBody>
          <a:bodyPr/>
          <a:lstStyle/>
          <a:p>
            <a:pPr marL="457200" lvl="5"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To be an Authorized Driver you must:</a:t>
            </a:r>
          </a:p>
          <a:p>
            <a:pPr marL="1371600" lvl="6" indent="-4572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Possess a valid driver license</a:t>
            </a:r>
          </a:p>
          <a:p>
            <a:pPr marL="1371600" lvl="6" indent="-4572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Be at least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18 years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of age</a:t>
            </a:r>
          </a:p>
          <a:p>
            <a:pPr marL="1371600" lvl="6" indent="-4572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Adhere to the State of Florida motor vehicle laws</a:t>
            </a:r>
          </a:p>
          <a:p>
            <a:pPr marL="914400" lvl="5" indent="-457200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rial Black" panose="020B0A04020102020204" pitchFamily="34" charset="0"/>
                <a:cs typeface="Arial" panose="020B0604020202020204" pitchFamily="34" charset="0"/>
              </a:rPr>
              <a:t>Read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and understand University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Policy </a:t>
            </a:r>
            <a:r>
              <a:rPr lang="en-US" sz="2200" b="1" i="1" dirty="0">
                <a:solidFill>
                  <a:srgbClr val="0069A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ES-08.02-08/24, Motorized Cart Safety</a:t>
            </a:r>
          </a:p>
          <a:p>
            <a:pPr marL="914400" lvl="5" indent="-457200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rial Black" panose="020B0A04020102020204" pitchFamily="34" charset="0"/>
                <a:cs typeface="Arial" panose="020B0604020202020204" pitchFamily="34" charset="0"/>
              </a:rPr>
              <a:t>Take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the online training class “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Motorized Cart Safety”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2200" b="1" dirty="0">
                <a:solidFill>
                  <a:srgbClr val="0069A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Scoop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914400" lvl="5" indent="-457200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>
                <a:latin typeface="Arial Black" panose="020B0A04020102020204" pitchFamily="34" charset="0"/>
                <a:cs typeface="Arial" panose="020B0604020202020204" pitchFamily="34" charset="0"/>
              </a:rPr>
              <a:t>Complete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the quiz with a passing score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</a:p>
          <a:p>
            <a:pPr marL="914400" lvl="5" indent="-457200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>
                <a:latin typeface="Arial Black" panose="020B0A04020102020204" pitchFamily="34" charset="0"/>
                <a:cs typeface="Arial" panose="020B0604020202020204" pitchFamily="34" charset="0"/>
              </a:rPr>
              <a:t>Sign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>
                <a:latin typeface="Arial" panose="020B0604020202020204" pitchFamily="34" charset="0"/>
                <a:cs typeface="Arial" panose="020B0604020202020204" pitchFamily="34" charset="0"/>
              </a:rPr>
              <a:t>Motorized Cart Safety Acknowledgement Form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annually</a:t>
            </a:r>
            <a:r>
              <a:rPr lang="en-US" sz="2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914400" lvl="5" indent="-457200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Times" pitchFamily="-109" charset="0"/>
              <a:buChar char="•"/>
              <a:defRPr/>
            </a:pPr>
            <a:endParaRPr lang="en-US" sz="2800" kern="0" dirty="0">
              <a:solidFill>
                <a:schemeClr val="accent4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Times" pitchFamily="-109" charset="0"/>
              <a:buChar char="•"/>
              <a:defRPr/>
            </a:pPr>
            <a:endParaRPr lang="en-US" sz="2800" kern="0" dirty="0">
              <a:solidFill>
                <a:schemeClr val="accent4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815515"/>
      </p:ext>
    </p:extLst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90" y="268872"/>
            <a:ext cx="8245745" cy="430375"/>
          </a:xfrm>
        </p:spPr>
        <p:txBody>
          <a:bodyPr/>
          <a:lstStyle/>
          <a:p>
            <a:pPr algn="ctr"/>
            <a:r>
              <a:rPr lang="en-US" sz="3600" dirty="0"/>
              <a:t>Safety Inspection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990" y="1132952"/>
            <a:ext cx="6602935" cy="5332306"/>
          </a:xfrm>
        </p:spPr>
        <p:txBody>
          <a:bodyPr>
            <a:noAutofit/>
          </a:bodyPr>
          <a:lstStyle/>
          <a:p>
            <a:pPr marL="342900" lvl="4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Departments using University-owned motorized carts must </a:t>
            </a:r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maintain and document safety inspections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marL="342900" lvl="4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Get the inspection form from the UWF EH&amp;S webpage (</a:t>
            </a:r>
            <a:r>
              <a:rPr lang="en-US" b="1" dirty="0">
                <a:solidFill>
                  <a:srgbClr val="0069A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uwf.edu/</a:t>
            </a:r>
            <a:r>
              <a:rPr lang="en-US" b="1" dirty="0" err="1">
                <a:solidFill>
                  <a:srgbClr val="0069A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envhs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).</a:t>
            </a:r>
          </a:p>
          <a:p>
            <a:pPr marL="342900" lvl="4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Inspections 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should cover all safety features and mechanical systems of each cart.</a:t>
            </a:r>
          </a:p>
          <a:p>
            <a:pPr marL="914400" lvl="4" indent="-28575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Brakes</a:t>
            </a:r>
          </a:p>
          <a:p>
            <a:pPr marL="912813" lvl="4" indent="-28575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Lights (headlights and taillights)</a:t>
            </a:r>
          </a:p>
          <a:p>
            <a:pPr marL="912813" lvl="4" indent="-285750">
              <a:spcBef>
                <a:spcPts val="768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Turn signals, if applicable</a:t>
            </a:r>
          </a:p>
          <a:p>
            <a:pPr marL="912813" lvl="4" indent="-285750">
              <a:spcBef>
                <a:spcPts val="768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Tires</a:t>
            </a:r>
          </a:p>
          <a:p>
            <a:pPr marL="912813" lvl="4" indent="-285750">
              <a:spcBef>
                <a:spcPts val="768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Batteries</a:t>
            </a:r>
          </a:p>
          <a:p>
            <a:pPr marL="912813" lvl="4" indent="-285750">
              <a:spcBef>
                <a:spcPts val="768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Windshield Wipers</a:t>
            </a:r>
          </a:p>
          <a:p>
            <a:pPr marL="912813" lvl="4" indent="-285750">
              <a:spcBef>
                <a:spcPts val="768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Mirror</a:t>
            </a:r>
          </a:p>
          <a:p>
            <a:pPr marL="912813" lvl="4" indent="-285750">
              <a:spcBef>
                <a:spcPts val="768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Road Test</a:t>
            </a:r>
          </a:p>
          <a:p>
            <a:pPr marL="627063" lvl="4" indent="0">
              <a:spcBef>
                <a:spcPts val="768"/>
              </a:spcBef>
              <a:buNone/>
              <a:defRPr/>
            </a:pPr>
            <a:r>
              <a:rPr lang="en-US" sz="2000" b="1" dirty="0">
                <a:solidFill>
                  <a:srgbClr val="C00000"/>
                </a:solidFill>
                <a:highlight>
                  <a:srgbClr val="C0C0C0"/>
                </a:highlight>
                <a:latin typeface="Calibri" panose="020F0502020204030204"/>
                <a:ea typeface="+mn-ea"/>
                <a:cs typeface="+mn-cs"/>
              </a:rPr>
              <a:t>Immediately report any problems to your supervisor.</a:t>
            </a:r>
          </a:p>
          <a:p>
            <a:endParaRPr lang="en-US" sz="1800" dirty="0"/>
          </a:p>
        </p:txBody>
      </p:sp>
      <p:pic>
        <p:nvPicPr>
          <p:cNvPr id="1028" name="Picture 4" descr="Free Clipboard Student vector and picture">
            <a:extLst>
              <a:ext uri="{FF2B5EF4-FFF2-40B4-BE49-F238E27FC236}">
                <a16:creationId xmlns:a16="http://schemas.microsoft.com/office/drawing/2014/main" id="{AEA343F7-94A1-CC7E-D1EF-670C3DC735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212" y="2213049"/>
            <a:ext cx="2137130" cy="298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024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2225"/>
            <a:ext cx="9144000" cy="1066800"/>
          </a:xfrm>
          <a:prstGeom prst="rect">
            <a:avLst/>
          </a:prstGeom>
        </p:spPr>
        <p:txBody>
          <a:bodyPr anchor="ctr"/>
          <a:lstStyle/>
          <a:p>
            <a:pPr algn="ctr" eaLnBrk="1" hangingPunct="1"/>
            <a:r>
              <a:rPr lang="en-US" altLang="en-US" sz="3600" b="1" dirty="0"/>
              <a:t>Department Responsibility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99572" y="1209676"/>
            <a:ext cx="8622235" cy="4724400"/>
          </a:xfrm>
          <a:prstGeom prst="rect">
            <a:avLst/>
          </a:prstGeom>
        </p:spPr>
        <p:txBody>
          <a:bodyPr/>
          <a:lstStyle/>
          <a:p>
            <a:pPr marL="457200" lvl="4" indent="-45720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600" b="1" dirty="0">
                <a:solidFill>
                  <a:srgbClr val="0069AA"/>
                </a:solidFill>
                <a:latin typeface="Aptos Black" panose="020B0004020202020204" pitchFamily="34" charset="0"/>
                <a:cs typeface="Arial" panose="020B0604020202020204" pitchFamily="34" charset="0"/>
              </a:rPr>
              <a:t>Confirm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motorized carts are used for official university business.</a:t>
            </a:r>
          </a:p>
          <a:p>
            <a:pPr marL="457200" lvl="4" indent="-45720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600" b="1" dirty="0">
                <a:solidFill>
                  <a:srgbClr val="0069AA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Document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and maintain a thorough safety inspection.</a:t>
            </a:r>
          </a:p>
          <a:p>
            <a:pPr marL="457200" lvl="4" indent="-45720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600" b="1" dirty="0">
                <a:solidFill>
                  <a:srgbClr val="0069AA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Ensure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security measures for motorized carts.</a:t>
            </a:r>
          </a:p>
          <a:p>
            <a:pPr marL="457200" lvl="4" indent="-45720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srgbClr val="0069AA"/>
                </a:solidFill>
                <a:latin typeface="Aptos Black" panose="020B0004020202020204" pitchFamily="34" charset="0"/>
                <a:cs typeface="Arial" panose="020B0604020202020204" pitchFamily="34" charset="0"/>
              </a:rPr>
              <a:t>Verify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drivers have valid licenses, completed EH&amp;S training, and submitted the safety acknowledgment form.</a:t>
            </a:r>
          </a:p>
          <a:p>
            <a:pPr marL="457200" lvl="4" indent="-45720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srgbClr val="0069AA"/>
                </a:solidFill>
                <a:latin typeface="Aptos Black" panose="020B0004020202020204" pitchFamily="34" charset="0"/>
                <a:cs typeface="Arial" panose="020B0604020202020204" pitchFamily="34" charset="0"/>
              </a:rPr>
              <a:t>Retain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the safety acknowledgment form for each driver.</a:t>
            </a:r>
          </a:p>
          <a:p>
            <a:pPr marL="457200" lvl="4" indent="-45720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srgbClr val="0069AA"/>
                </a:solidFill>
                <a:latin typeface="Aptos Black" panose="020B0004020202020204" pitchFamily="34" charset="0"/>
                <a:cs typeface="Arial" panose="020B0604020202020204" pitchFamily="34" charset="0"/>
              </a:rPr>
              <a:t>Train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drivers on accident procedures.</a:t>
            </a:r>
          </a:p>
        </p:txBody>
      </p:sp>
    </p:spTree>
    <p:extLst>
      <p:ext uri="{BB962C8B-B14F-4D97-AF65-F5344CB8AC3E}">
        <p14:creationId xmlns:p14="http://schemas.microsoft.com/office/powerpoint/2010/main" val="2976653564"/>
      </p:ext>
    </p:extLst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ln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Authorized Driver Responsibilities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713796" y="1271588"/>
            <a:ext cx="6039680" cy="4938712"/>
          </a:xfrm>
          <a:prstGeom prst="rect">
            <a:avLst/>
          </a:prstGeom>
        </p:spPr>
        <p:txBody>
          <a:bodyPr/>
          <a:lstStyle/>
          <a:p>
            <a:pPr marL="457200" lvl="5">
              <a:spcAft>
                <a:spcPts val="1200"/>
              </a:spcAft>
              <a:defRPr/>
            </a:pPr>
            <a:endParaRPr lang="en-US" sz="2800" dirty="0">
              <a:solidFill>
                <a:schemeClr val="accent4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lvl="5">
              <a:lnSpc>
                <a:spcPct val="90000"/>
              </a:lnSpc>
              <a:spcBef>
                <a:spcPts val="768"/>
              </a:spcBef>
              <a:defRPr/>
            </a:pPr>
            <a:endParaRPr lang="en-US" sz="2800" dirty="0">
              <a:solidFill>
                <a:schemeClr val="accent4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23058" y="3188194"/>
            <a:ext cx="7475456" cy="1584685"/>
          </a:xfrm>
          <a:prstGeom prst="rect">
            <a:avLst/>
          </a:prstGeom>
        </p:spPr>
        <p:txBody>
          <a:bodyPr/>
          <a:lstStyle/>
          <a:p>
            <a:pPr marL="0" lvl="4" eaLnBrk="1" hangingPunct="1">
              <a:lnSpc>
                <a:spcPct val="90000"/>
              </a:lnSpc>
              <a:spcBef>
                <a:spcPts val="768"/>
              </a:spcBef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4" indent="-228600" eaLnBrk="1" hangingPunct="1">
              <a:lnSpc>
                <a:spcPct val="90000"/>
              </a:lnSpc>
              <a:spcBef>
                <a:spcPts val="768"/>
              </a:spcBef>
              <a:buFont typeface="Arial" pitchFamily="34" charset="0"/>
              <a:buChar char="•"/>
              <a:defRPr/>
            </a:pPr>
            <a:endParaRPr lang="en-US" sz="2800" dirty="0">
              <a:latin typeface="+mn-lt"/>
              <a:ea typeface="+mn-ea"/>
              <a:cs typeface="+mn-cs"/>
            </a:endParaRPr>
          </a:p>
          <a:p>
            <a:pPr marL="228600" lvl="4" indent="-228600" eaLnBrk="1" hangingPunct="1">
              <a:lnSpc>
                <a:spcPct val="90000"/>
              </a:lnSpc>
              <a:spcBef>
                <a:spcPts val="768"/>
              </a:spcBef>
              <a:buFont typeface="Arial" pitchFamily="34" charset="0"/>
              <a:buChar char="•"/>
              <a:defRPr/>
            </a:pPr>
            <a:endParaRPr lang="en-US" sz="2800" dirty="0">
              <a:latin typeface="+mn-lt"/>
              <a:ea typeface="+mn-ea"/>
              <a:cs typeface="+mn-cs"/>
            </a:endParaRPr>
          </a:p>
          <a:p>
            <a:pPr marL="0" lvl="4" eaLnBrk="1" hangingPunct="1">
              <a:lnSpc>
                <a:spcPct val="90000"/>
              </a:lnSpc>
              <a:spcBef>
                <a:spcPts val="768"/>
              </a:spcBef>
              <a:defRPr/>
            </a:pPr>
            <a:endParaRPr lang="en-US" sz="2800" dirty="0">
              <a:latin typeface="+mn-lt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13F8005-3913-9237-4E71-69676F6055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32" y="2400300"/>
            <a:ext cx="2466975" cy="18478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06E5B7-D276-8471-B965-25C836518829}"/>
              </a:ext>
            </a:extLst>
          </p:cNvPr>
          <p:cNvSpPr txBox="1"/>
          <p:nvPr/>
        </p:nvSpPr>
        <p:spPr>
          <a:xfrm>
            <a:off x="2876136" y="1572456"/>
            <a:ext cx="57150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Pedestrians</a:t>
            </a:r>
            <a:r>
              <a:rPr lang="en-US" sz="2400" dirty="0"/>
              <a:t> always have the right-of-way.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Authorized drivers must be cautious at </a:t>
            </a:r>
            <a:r>
              <a:rPr lang="en-US" sz="2400" b="1" dirty="0">
                <a:solidFill>
                  <a:srgbClr val="C00000"/>
                </a:solidFill>
              </a:rPr>
              <a:t>crosswalks</a:t>
            </a:r>
            <a:r>
              <a:rPr lang="en-US" sz="2400" dirty="0"/>
              <a:t>, as motorized carts do not have this right.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Motorized carts can be </a:t>
            </a:r>
            <a:r>
              <a:rPr lang="en-US" sz="2400" b="1" dirty="0"/>
              <a:t>used off-street </a:t>
            </a:r>
            <a:r>
              <a:rPr lang="en-US" sz="2400" dirty="0"/>
              <a:t>on university grounds, sidewalks, and roadways.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Modifying a cart’s speed governor (</a:t>
            </a:r>
            <a:r>
              <a:rPr lang="en-US" sz="2400" i="1" dirty="0">
                <a:solidFill>
                  <a:srgbClr val="C00000"/>
                </a:solidFill>
              </a:rPr>
              <a:t>speed regulator)</a:t>
            </a:r>
            <a:r>
              <a:rPr lang="en-US" sz="2400" dirty="0"/>
              <a:t> is prohibited and violates federal law.</a:t>
            </a:r>
          </a:p>
        </p:txBody>
      </p:sp>
    </p:spTree>
    <p:extLst>
      <p:ext uri="{BB962C8B-B14F-4D97-AF65-F5344CB8AC3E}">
        <p14:creationId xmlns:p14="http://schemas.microsoft.com/office/powerpoint/2010/main" val="903945497"/>
      </p:ext>
    </p:extLst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ln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Authorized Driver Responsibilities</a:t>
            </a:r>
          </a:p>
        </p:txBody>
      </p:sp>
      <p:sp>
        <p:nvSpPr>
          <p:cNvPr id="47109" name="Rectangle 1"/>
          <p:cNvSpPr>
            <a:spLocks noChangeArrowheads="1"/>
          </p:cNvSpPr>
          <p:nvPr/>
        </p:nvSpPr>
        <p:spPr bwMode="auto">
          <a:xfrm>
            <a:off x="423489" y="1143000"/>
            <a:ext cx="7601324" cy="1856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286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685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1143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1600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20574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pPr lvl="4" eaLnBrk="1" hangingPunct="1">
              <a:lnSpc>
                <a:spcPct val="90000"/>
              </a:lnSpc>
              <a:spcBef>
                <a:spcPts val="763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Authorized Driver must report any accidents immediately to the University Police, EH&amp;S </a:t>
            </a:r>
            <a:r>
              <a:rPr lang="en-US" altLang="en-US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supervisor. </a:t>
            </a:r>
          </a:p>
          <a:p>
            <a:pPr lvl="4" eaLnBrk="1" hangingPunct="1">
              <a:lnSpc>
                <a:spcPct val="90000"/>
              </a:lnSpc>
              <a:spcBef>
                <a:spcPts val="763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Notify supervisor immediately if license has expired, been suspended or revoked.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07032" y="3332316"/>
            <a:ext cx="8729932" cy="4893407"/>
          </a:xfrm>
          <a:prstGeom prst="rect">
            <a:avLst/>
          </a:prstGeom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latin typeface="Arial" panose="020B0604020202020204" pitchFamily="34" charset="0"/>
                <a:cs typeface="Arial" panose="020B0604020202020204" pitchFamily="34" charset="0"/>
              </a:rPr>
              <a:t>Use of cell phones, headphones, earbuds, smoking, or vaping while operating a Motorized Cart is prohibited. </a:t>
            </a:r>
          </a:p>
          <a:p>
            <a:pPr algn="ctr" eaLnBrk="1" hangingPunct="1">
              <a:spcBef>
                <a:spcPct val="20000"/>
              </a:spcBef>
              <a:defRPr/>
            </a:pPr>
            <a:endParaRPr lang="en-US" sz="2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endParaRPr lang="en-US" sz="2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endParaRPr lang="en-US" sz="2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endParaRPr lang="en-US" sz="2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r>
              <a:rPr lang="en-US" sz="24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Avoid any activities that distract you from driving</a:t>
            </a:r>
          </a:p>
        </p:txBody>
      </p:sp>
      <p:grpSp>
        <p:nvGrpSpPr>
          <p:cNvPr id="14" name="Group 8"/>
          <p:cNvGrpSpPr>
            <a:grpSpLocks/>
          </p:cNvGrpSpPr>
          <p:nvPr/>
        </p:nvGrpSpPr>
        <p:grpSpPr bwMode="auto">
          <a:xfrm>
            <a:off x="1109746" y="4522657"/>
            <a:ext cx="1230362" cy="1145848"/>
            <a:chOff x="1600200" y="3886200"/>
            <a:chExt cx="1905000" cy="1879600"/>
          </a:xfrm>
        </p:grpSpPr>
        <p:pic>
          <p:nvPicPr>
            <p:cNvPr id="15" name="Picture 11" descr="MCj0440458000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4038600"/>
              <a:ext cx="1828800" cy="172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4" descr="MCj03036750000[1]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0200" y="3886200"/>
              <a:ext cx="1776413" cy="1785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626" y="4250315"/>
            <a:ext cx="2277570" cy="1690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0" descr="MCj0429979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298" y="4446021"/>
            <a:ext cx="1289962" cy="1409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0417516"/>
      </p:ext>
    </p:extLst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-91126"/>
            <a:ext cx="9144000" cy="1143000"/>
          </a:xfrm>
          <a:prstGeom prst="rect">
            <a:avLst/>
          </a:prstGeom>
          <a:ln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Operational Safety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67419" y="1287571"/>
            <a:ext cx="8460623" cy="4794052"/>
          </a:xfrm>
          <a:prstGeom prst="rect">
            <a:avLst/>
          </a:prstGeom>
        </p:spPr>
        <p:txBody>
          <a:bodyPr/>
          <a:lstStyle/>
          <a:p>
            <a:pPr marL="457200" lvl="4" indent="-457200">
              <a:lnSpc>
                <a:spcPct val="90000"/>
              </a:lnSpc>
              <a:spcBef>
                <a:spcPts val="768"/>
              </a:spcBef>
              <a:buFont typeface="Arial" panose="020B0604020202020204" pitchFamily="34" charset="0"/>
              <a:buChar char="•"/>
              <a:defRPr/>
            </a:pPr>
            <a:endParaRPr lang="en-US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4" indent="-457200" eaLnBrk="1" hangingPunct="1">
              <a:lnSpc>
                <a:spcPct val="90000"/>
              </a:lnSpc>
              <a:spcBef>
                <a:spcPts val="768"/>
              </a:spcBef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AE04C7-AAC0-FBF0-05D4-EF8ADFD7696F}"/>
              </a:ext>
            </a:extLst>
          </p:cNvPr>
          <p:cNvSpPr txBox="1"/>
          <p:nvPr/>
        </p:nvSpPr>
        <p:spPr>
          <a:xfrm>
            <a:off x="76200" y="1151335"/>
            <a:ext cx="8460622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C00000"/>
                </a:solidFill>
              </a:rPr>
              <a:t>Do not drive </a:t>
            </a:r>
            <a:r>
              <a:rPr lang="en-US" sz="2400" dirty="0"/>
              <a:t>through buildings, breezeways, covered walkways, or landscaped areas.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Exercise </a:t>
            </a:r>
            <a:r>
              <a:rPr lang="en-US" sz="2400" b="1" dirty="0">
                <a:solidFill>
                  <a:srgbClr val="C00000"/>
                </a:solidFill>
              </a:rPr>
              <a:t>caution</a:t>
            </a:r>
            <a:r>
              <a:rPr lang="en-US" sz="2400" dirty="0"/>
              <a:t> around disabled individuals with potential limitations.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Do not exceed the recommended </a:t>
            </a:r>
            <a:r>
              <a:rPr lang="en-US" sz="2400" b="1" dirty="0">
                <a:solidFill>
                  <a:srgbClr val="C00000"/>
                </a:solidFill>
              </a:rPr>
              <a:t>load capacity</a:t>
            </a:r>
            <a:r>
              <a:rPr lang="en-US" sz="2400" dirty="0"/>
              <a:t>; occupancy is limited to available seats.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All occupants must </a:t>
            </a:r>
            <a:r>
              <a:rPr lang="en-US" sz="2400" b="1" dirty="0">
                <a:solidFill>
                  <a:srgbClr val="C00000"/>
                </a:solidFill>
              </a:rPr>
              <a:t>stay seated </a:t>
            </a:r>
            <a:r>
              <a:rPr lang="en-US" sz="2400" dirty="0"/>
              <a:t>and keep limbs inside the </a:t>
            </a:r>
            <a:r>
              <a:rPr lang="en-US" sz="2400" dirty="0" err="1"/>
              <a:t>cart.Wear</a:t>
            </a:r>
            <a:r>
              <a:rPr lang="en-US" sz="2400" dirty="0"/>
              <a:t> seatbelts if available.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C00000"/>
                </a:solidFill>
              </a:rPr>
              <a:t>Secure</a:t>
            </a:r>
            <a:r>
              <a:rPr lang="en-US" sz="2400" dirty="0"/>
              <a:t> all equipment inside the cart; no protrusions             unless marked with flagging.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6CADAE-D686-E5C3-B9AB-9E6732160E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6588" y="4313812"/>
            <a:ext cx="2157412" cy="1581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292759"/>
      </p:ext>
    </p:extLst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8618" y="1133475"/>
            <a:ext cx="5749770" cy="506823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85750" lvl="4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4"/>
              </a:buClr>
              <a:defRPr/>
            </a:pPr>
            <a:r>
              <a:rPr lang="en-US" sz="2400" dirty="0"/>
              <a:t>Operators are responsible for ignition </a:t>
            </a:r>
            <a:r>
              <a:rPr lang="en-US" sz="2400" b="1" dirty="0">
                <a:solidFill>
                  <a:srgbClr val="C00000"/>
                </a:solidFill>
              </a:rPr>
              <a:t>keys</a:t>
            </a:r>
            <a:r>
              <a:rPr lang="en-US" sz="2400" dirty="0"/>
              <a:t>; do not leave them unattended.</a:t>
            </a:r>
          </a:p>
          <a:p>
            <a:pPr marL="285750" lvl="4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4"/>
              </a:buClr>
              <a:defRPr/>
            </a:pPr>
            <a:r>
              <a:rPr lang="en-US" sz="2400" b="1" dirty="0">
                <a:solidFill>
                  <a:srgbClr val="C00000"/>
                </a:solidFill>
              </a:rPr>
              <a:t>Do not park </a:t>
            </a:r>
            <a:r>
              <a:rPr lang="en-US" sz="2400" dirty="0"/>
              <a:t>in reserved spaces, walkways, doorways, or ADA accessible areas. </a:t>
            </a:r>
          </a:p>
          <a:p>
            <a:pPr marL="285750" lvl="4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4"/>
              </a:buClr>
              <a:defRPr/>
            </a:pPr>
            <a:r>
              <a:rPr lang="en-US" sz="2400" dirty="0"/>
              <a:t>Ensure </a:t>
            </a:r>
            <a:r>
              <a:rPr lang="en-US" sz="2400" b="1" dirty="0">
                <a:solidFill>
                  <a:srgbClr val="C00000"/>
                </a:solidFill>
              </a:rPr>
              <a:t>emergency vehicle </a:t>
            </a:r>
            <a:r>
              <a:rPr lang="en-US" sz="2400" dirty="0"/>
              <a:t>pathways remain clear.</a:t>
            </a:r>
          </a:p>
          <a:p>
            <a:pPr marL="285750" lvl="4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4"/>
              </a:buClr>
              <a:defRPr/>
            </a:pPr>
            <a:r>
              <a:rPr lang="en-US" sz="2400" dirty="0"/>
              <a:t>Avoid using motorized carts in </a:t>
            </a:r>
            <a:r>
              <a:rPr lang="en-US" sz="2400" b="1" dirty="0">
                <a:solidFill>
                  <a:srgbClr val="C00000"/>
                </a:solidFill>
              </a:rPr>
              <a:t>inclement weather.</a:t>
            </a:r>
          </a:p>
          <a:p>
            <a:pPr marL="285750" lvl="4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4"/>
              </a:buClr>
              <a:defRPr/>
            </a:pPr>
            <a:r>
              <a:rPr lang="en-US" sz="2400" b="1" dirty="0">
                <a:solidFill>
                  <a:srgbClr val="C00000"/>
                </a:solidFill>
              </a:rPr>
              <a:t>Sudden stops </a:t>
            </a:r>
            <a:r>
              <a:rPr lang="en-US" sz="2400" dirty="0"/>
              <a:t>or direction changes may lead to loss of control.</a:t>
            </a:r>
          </a:p>
          <a:p>
            <a:pPr marL="285750" lvl="4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4"/>
              </a:buClr>
              <a:defRPr/>
            </a:pPr>
            <a:r>
              <a:rPr lang="en-US" sz="2400" b="1" dirty="0">
                <a:solidFill>
                  <a:srgbClr val="C00000"/>
                </a:solidFill>
              </a:rPr>
              <a:t>Trailers</a:t>
            </a:r>
            <a:r>
              <a:rPr lang="en-US" sz="2400" dirty="0"/>
              <a:t> pulled by motorized carts must have a red reflector strip at the rear.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228600"/>
            <a:ext cx="9144000" cy="648093"/>
          </a:xfrm>
          <a:prstGeom prst="rect">
            <a:avLst/>
          </a:prstGeom>
          <a:ln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Operational Safety</a:t>
            </a:r>
          </a:p>
        </p:txBody>
      </p:sp>
      <p:pic>
        <p:nvPicPr>
          <p:cNvPr id="5632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636" y="876693"/>
            <a:ext cx="2324133" cy="1744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636" y="2828023"/>
            <a:ext cx="2324133" cy="174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636" y="4683552"/>
            <a:ext cx="2324134" cy="1518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184123"/>
      </p:ext>
    </p:extLst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3363" y="251006"/>
            <a:ext cx="75743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UWF Martin Hall Accident</a:t>
            </a:r>
          </a:p>
        </p:txBody>
      </p:sp>
      <p:pic>
        <p:nvPicPr>
          <p:cNvPr id="58373" name="Picture 4" descr="P201043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063" y="945890"/>
            <a:ext cx="3176331" cy="257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1" descr="P201043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329" y="3614310"/>
            <a:ext cx="3195065" cy="257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797" y="1314185"/>
            <a:ext cx="446014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UWF employee was distracted and to avoid a collision with a pedestrian swerved off the sidewalk and almost went over the retaining wall.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 injuries were reported with this incident.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This incident could have been avoided if due caution and pedestrian right-of-way was given for the crosswalk area. </a:t>
            </a:r>
          </a:p>
        </p:txBody>
      </p:sp>
    </p:spTree>
    <p:extLst>
      <p:ext uri="{BB962C8B-B14F-4D97-AF65-F5344CB8AC3E}">
        <p14:creationId xmlns:p14="http://schemas.microsoft.com/office/powerpoint/2010/main" val="3757248189"/>
      </p:ext>
    </p:extLst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6200" y="34565"/>
            <a:ext cx="8879264" cy="1087225"/>
          </a:xfrm>
          <a:prstGeom prst="rect">
            <a:avLst/>
          </a:prstGeom>
          <a:ln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UWF Motorized Cart Safety Training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526109" y="1498334"/>
            <a:ext cx="3979445" cy="1654175"/>
          </a:xfrm>
          <a:prstGeom prst="rect">
            <a:avLst/>
          </a:prstGeom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en-US" sz="6600" dirty="0">
                <a:solidFill>
                  <a:srgbClr val="0069A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Questions?</a:t>
            </a:r>
          </a:p>
          <a:p>
            <a:pPr marL="342900" indent="-342900" eaLnBrk="1" hangingPunct="1">
              <a:spcBef>
                <a:spcPct val="20000"/>
              </a:spcBef>
              <a:defRPr/>
            </a:pPr>
            <a:endParaRPr lang="en-US" sz="3200" kern="0" dirty="0">
              <a:latin typeface="+mn-lt"/>
              <a:ea typeface="+mn-ea"/>
              <a:cs typeface="+mn-cs"/>
            </a:endParaRPr>
          </a:p>
        </p:txBody>
      </p:sp>
      <p:pic>
        <p:nvPicPr>
          <p:cNvPr id="6246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929" y="3152509"/>
            <a:ext cx="2356701" cy="2297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1377" y="3065617"/>
            <a:ext cx="59294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UWF Environmental Health and Safety</a:t>
            </a:r>
          </a:p>
          <a:p>
            <a:pPr algn="ctr"/>
            <a:r>
              <a:rPr lang="en-US" sz="3600" dirty="0"/>
              <a:t>850.474.2525</a:t>
            </a:r>
          </a:p>
          <a:p>
            <a:r>
              <a:rPr lang="en-US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9935075"/>
      </p:ext>
    </p:extLst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1834" y="-117475"/>
            <a:ext cx="8972166" cy="1296988"/>
          </a:xfrm>
          <a:prstGeom prst="rect">
            <a:avLst/>
          </a:prstGeom>
        </p:spPr>
        <p:txBody>
          <a:bodyPr anchor="ctr"/>
          <a:lstStyle/>
          <a:p>
            <a:pPr algn="ctr" eaLnBrk="1" hangingPunct="1"/>
            <a:r>
              <a:rPr lang="en-US" altLang="en-US" sz="3600" b="1" dirty="0"/>
              <a:t>UWF Motorized Cart Safety</a:t>
            </a:r>
          </a:p>
        </p:txBody>
      </p:sp>
      <p:sp>
        <p:nvSpPr>
          <p:cNvPr id="3078" name="TextBox 9"/>
          <p:cNvSpPr txBox="1">
            <a:spLocks noChangeArrowheads="1"/>
          </p:cNvSpPr>
          <p:nvPr/>
        </p:nvSpPr>
        <p:spPr bwMode="auto">
          <a:xfrm>
            <a:off x="2834922" y="1068380"/>
            <a:ext cx="3474156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9pPr>
          </a:lstStyle>
          <a:p>
            <a:pPr eaLnBrk="1" hangingPunct="1">
              <a:defRPr/>
            </a:pPr>
            <a:r>
              <a:rPr lang="en-US" sz="2800" b="1" dirty="0">
                <a:latin typeface="+mj-lt"/>
                <a:ea typeface="+mj-ea"/>
                <a:cs typeface="+mj-cs"/>
              </a:rPr>
              <a:t>Non-licensed Vehicles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43917" y="4269339"/>
            <a:ext cx="8229600" cy="19525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Wingdings 2" panose="05020102010507070707" pitchFamily="18" charset="2"/>
              <a:buNone/>
            </a:pPr>
            <a:r>
              <a:rPr lang="en-US" altLang="en-US" dirty="0"/>
              <a:t>Motorized Carts are to be used only for official University business. All Motorized Carts must be operated safely on University property to reduce accidents, incidents, and injuries.</a:t>
            </a:r>
          </a:p>
          <a:p>
            <a:pPr marL="0" indent="0">
              <a:buFont typeface="Wingdings 2" panose="05020102010507070707" pitchFamily="18" charset="2"/>
              <a:buNone/>
            </a:pPr>
            <a:endParaRPr lang="en-US" altLang="en-US" dirty="0"/>
          </a:p>
        </p:txBody>
      </p:sp>
      <p:pic>
        <p:nvPicPr>
          <p:cNvPr id="3" name="Picture 2" descr="A golf cart parked in front of a brick wall&#10;&#10;Description automatically generated">
            <a:extLst>
              <a:ext uri="{FF2B5EF4-FFF2-40B4-BE49-F238E27FC236}">
                <a16:creationId xmlns:a16="http://schemas.microsoft.com/office/drawing/2014/main" id="{ACCD6CE4-9A71-D9A2-A36E-7F5CD0B87E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0669" y="1559117"/>
            <a:ext cx="3048000" cy="2342617"/>
          </a:xfrm>
          <a:prstGeom prst="rect">
            <a:avLst/>
          </a:prstGeom>
        </p:spPr>
      </p:pic>
      <p:pic>
        <p:nvPicPr>
          <p:cNvPr id="8" name="Picture 7" descr="A blue golf cart parked in front of a brick wall&#10;&#10;Description automatically generated">
            <a:extLst>
              <a:ext uri="{FF2B5EF4-FFF2-40B4-BE49-F238E27FC236}">
                <a16:creationId xmlns:a16="http://schemas.microsoft.com/office/drawing/2014/main" id="{BADA343B-C45E-AAA4-0277-EFC471D82A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1381" y="1547118"/>
            <a:ext cx="2084381" cy="2366913"/>
          </a:xfrm>
          <a:prstGeom prst="rect">
            <a:avLst/>
          </a:prstGeom>
        </p:spPr>
      </p:pic>
      <p:pic>
        <p:nvPicPr>
          <p:cNvPr id="10" name="Picture 9" descr="A golf cart parked next to a building&#10;&#10;Description automatically generated">
            <a:extLst>
              <a:ext uri="{FF2B5EF4-FFF2-40B4-BE49-F238E27FC236}">
                <a16:creationId xmlns:a16="http://schemas.microsoft.com/office/drawing/2014/main" id="{459745A8-66AF-57C2-26BD-FD8FD4CEAC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102" y="1547118"/>
            <a:ext cx="2776855" cy="235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92424"/>
      </p:ext>
    </p:extLst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108075"/>
            <a:ext cx="8839200" cy="5334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en-US" b="1" u="sng" dirty="0">
                <a:solidFill>
                  <a:srgbClr val="C00000"/>
                </a:solidFill>
              </a:rPr>
              <a:t>Authorized Driver </a:t>
            </a:r>
            <a:r>
              <a:rPr lang="en-US" dirty="0"/>
              <a:t>- an </a:t>
            </a:r>
            <a:r>
              <a:rPr lang="en-US" i="1" dirty="0">
                <a:solidFill>
                  <a:srgbClr val="0069AA"/>
                </a:solidFill>
              </a:rPr>
              <a:t>employee, including a student-employee, trustee, officer, agent, contractor, or approved volunteer</a:t>
            </a:r>
            <a:r>
              <a:rPr lang="en-US" dirty="0"/>
              <a:t> authorized by the University to drive a University vehicle, including Motorized Carts.</a:t>
            </a:r>
          </a:p>
          <a:p>
            <a:pPr marL="685800">
              <a:buClr>
                <a:schemeClr val="accent3"/>
              </a:buClr>
              <a:defRPr/>
            </a:pPr>
            <a:r>
              <a:rPr lang="en-US" dirty="0"/>
              <a:t>Must have a valid driver license</a:t>
            </a:r>
          </a:p>
          <a:p>
            <a:pPr marL="685800">
              <a:buClr>
                <a:schemeClr val="accent3"/>
              </a:buClr>
              <a:defRPr/>
            </a:pPr>
            <a:r>
              <a:rPr lang="en-US" dirty="0"/>
              <a:t>Must be at least 18 years of age</a:t>
            </a:r>
          </a:p>
          <a:p>
            <a:pPr marL="0" indent="0">
              <a:buClr>
                <a:schemeClr val="accent3"/>
              </a:buClr>
              <a:buNone/>
              <a:defRPr/>
            </a:pPr>
            <a:endParaRPr lang="en-US" dirty="0"/>
          </a:p>
          <a:p>
            <a:pPr marL="0" indent="0">
              <a:buClr>
                <a:schemeClr val="accent3"/>
              </a:buClr>
              <a:buNone/>
              <a:defRPr/>
            </a:pPr>
            <a:r>
              <a:rPr lang="en-US" b="1" u="sng" dirty="0">
                <a:solidFill>
                  <a:srgbClr val="C00000"/>
                </a:solidFill>
              </a:rPr>
              <a:t>Motorized Cart </a:t>
            </a:r>
            <a:r>
              <a:rPr lang="en-US" dirty="0"/>
              <a:t>– a gas- or electric-motor vehicle designed and manufactured for recreational or work purposes that is not designed or used primarily for the transportation of persons or property on a street or highway.</a:t>
            </a:r>
          </a:p>
          <a:p>
            <a:pPr lvl="1">
              <a:buClr>
                <a:schemeClr val="accent3"/>
              </a:buClr>
              <a:defRPr/>
            </a:pP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44246"/>
            <a:ext cx="9144000" cy="1066800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Definitions 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(University Policy ES-08.02-08/24)</a:t>
            </a:r>
          </a:p>
        </p:txBody>
      </p:sp>
    </p:spTree>
    <p:extLst>
      <p:ext uri="{BB962C8B-B14F-4D97-AF65-F5344CB8AC3E}">
        <p14:creationId xmlns:p14="http://schemas.microsoft.com/office/powerpoint/2010/main" val="1423506763"/>
      </p:ext>
    </p:extLst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316730"/>
            <a:ext cx="8839200" cy="496746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en-US" sz="2400" dirty="0"/>
              <a:t>A Motorized Cart that is used between sunrise and sunset on University property </a:t>
            </a:r>
            <a:r>
              <a:rPr lang="en-US" sz="2400" u="sng" dirty="0"/>
              <a:t>must</a:t>
            </a:r>
            <a:r>
              <a:rPr lang="en-US" sz="2400" dirty="0"/>
              <a:t> have the following equipment: </a:t>
            </a:r>
          </a:p>
          <a:p>
            <a:pPr marL="366713" lvl="1" indent="0">
              <a:lnSpc>
                <a:spcPct val="150000"/>
              </a:lnSpc>
              <a:buClr>
                <a:schemeClr val="accent3"/>
              </a:buClr>
              <a:buNone/>
              <a:defRPr/>
            </a:pPr>
            <a:r>
              <a:rPr lang="en-US" b="1" dirty="0"/>
              <a:t>Rear-view mirror	Red reflectors (front and rear) </a:t>
            </a:r>
          </a:p>
          <a:p>
            <a:pPr marL="366713" lvl="1" indent="0">
              <a:buClr>
                <a:schemeClr val="accent3"/>
              </a:buClr>
              <a:buNone/>
              <a:defRPr/>
            </a:pPr>
            <a:r>
              <a:rPr lang="en-US" b="1" dirty="0"/>
              <a:t>Brake lights		Parking brake</a:t>
            </a:r>
          </a:p>
          <a:p>
            <a:pPr marL="366713" lvl="1" indent="0">
              <a:buClr>
                <a:schemeClr val="accent3"/>
              </a:buClr>
              <a:buNone/>
              <a:defRPr/>
            </a:pPr>
            <a:r>
              <a:rPr lang="en-US" b="1" dirty="0"/>
              <a:t>Turn signals 		Key ignition or power shutoff</a:t>
            </a:r>
          </a:p>
          <a:p>
            <a:pPr marL="366713" lvl="1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b="1" dirty="0"/>
              <a:t>Steering column locking mechanism</a:t>
            </a: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44246"/>
            <a:ext cx="9144000" cy="1066800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Equipment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Requirements</a:t>
            </a:r>
          </a:p>
        </p:txBody>
      </p:sp>
      <p:pic>
        <p:nvPicPr>
          <p:cNvPr id="2" name="Picture 1" descr="A golf cart with seats and a seat&#10;&#10;Description automatically generated">
            <a:extLst>
              <a:ext uri="{FF2B5EF4-FFF2-40B4-BE49-F238E27FC236}">
                <a16:creationId xmlns:a16="http://schemas.microsoft.com/office/drawing/2014/main" id="{8BE5ACCA-439B-88E6-D02A-ACB2BF65D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3708" y="4041594"/>
            <a:ext cx="2656934" cy="1993876"/>
          </a:xfrm>
          <a:prstGeom prst="rect">
            <a:avLst/>
          </a:prstGeom>
        </p:spPr>
      </p:pic>
      <p:pic>
        <p:nvPicPr>
          <p:cNvPr id="4" name="Picture 3" descr="A golf cart parked in front of a brick wall&#10;&#10;Description automatically generated">
            <a:extLst>
              <a:ext uri="{FF2B5EF4-FFF2-40B4-BE49-F238E27FC236}">
                <a16:creationId xmlns:a16="http://schemas.microsoft.com/office/drawing/2014/main" id="{117F8D35-63A8-C022-3DE8-149F38B33E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064" y="4109994"/>
            <a:ext cx="3246229" cy="197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130337"/>
      </p:ext>
    </p:extLst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11084" y="1208919"/>
            <a:ext cx="8521832" cy="19034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en-US" sz="2400" dirty="0"/>
              <a:t>In addition, the Motorized Cart must have efficient brakes, reliable steering, and safe tires (designed for specific types of driving surfaces).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-75414" y="40326"/>
            <a:ext cx="9144000" cy="990600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Equipment Requirements</a:t>
            </a:r>
          </a:p>
        </p:txBody>
      </p:sp>
      <p:pic>
        <p:nvPicPr>
          <p:cNvPr id="5" name="Picture 4" descr="A golf cart with seats&#10;&#10;Description automatically generated">
            <a:extLst>
              <a:ext uri="{FF2B5EF4-FFF2-40B4-BE49-F238E27FC236}">
                <a16:creationId xmlns:a16="http://schemas.microsoft.com/office/drawing/2014/main" id="{3AC604BC-47A8-4462-A52D-40AD5D4E23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59" y="4269598"/>
            <a:ext cx="3227725" cy="2025274"/>
          </a:xfrm>
          <a:prstGeom prst="rect">
            <a:avLst/>
          </a:prstGeom>
        </p:spPr>
      </p:pic>
      <p:pic>
        <p:nvPicPr>
          <p:cNvPr id="8" name="Picture 7" descr="A golf cart parked on a sidewalk&#10;&#10;Description automatically generated">
            <a:extLst>
              <a:ext uri="{FF2B5EF4-FFF2-40B4-BE49-F238E27FC236}">
                <a16:creationId xmlns:a16="http://schemas.microsoft.com/office/drawing/2014/main" id="{946724F9-4D1D-C9F7-61F8-7E3D5D58DC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1808" y="2084819"/>
            <a:ext cx="1979370" cy="1963164"/>
          </a:xfrm>
          <a:prstGeom prst="rect">
            <a:avLst/>
          </a:prstGeom>
        </p:spPr>
      </p:pic>
      <p:pic>
        <p:nvPicPr>
          <p:cNvPr id="10" name="Picture 9" descr="A golf cart parked on a patio&#10;&#10;Description automatically generated">
            <a:extLst>
              <a:ext uri="{FF2B5EF4-FFF2-40B4-BE49-F238E27FC236}">
                <a16:creationId xmlns:a16="http://schemas.microsoft.com/office/drawing/2014/main" id="{53C21CB9-9A04-499A-1818-232F6AFA98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914" y="4269598"/>
            <a:ext cx="3826894" cy="2002676"/>
          </a:xfrm>
          <a:prstGeom prst="rect">
            <a:avLst/>
          </a:prstGeom>
        </p:spPr>
      </p:pic>
      <p:pic>
        <p:nvPicPr>
          <p:cNvPr id="12" name="Picture 11" descr="A golf cart with a broken seat&#10;&#10;Description automatically generated with medium confidence">
            <a:extLst>
              <a:ext uri="{FF2B5EF4-FFF2-40B4-BE49-F238E27FC236}">
                <a16:creationId xmlns:a16="http://schemas.microsoft.com/office/drawing/2014/main" id="{25E9BDC8-2075-838B-45BC-48CF652518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51894" y="1993496"/>
            <a:ext cx="2742451" cy="214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147197"/>
      </p:ext>
    </p:extLst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152400" y="793"/>
            <a:ext cx="8839200" cy="1001713"/>
          </a:xfrm>
        </p:spPr>
        <p:txBody>
          <a:bodyPr/>
          <a:lstStyle/>
          <a:p>
            <a:pPr algn="ctr"/>
            <a:r>
              <a:rPr lang="en-US" altLang="en-US" sz="3600" b="1" dirty="0"/>
              <a:t>Equipment Requirements</a:t>
            </a:r>
            <a:endParaRPr lang="en-US" alt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895" y="1323018"/>
            <a:ext cx="7575449" cy="3211275"/>
          </a:xfrm>
        </p:spPr>
        <p:txBody>
          <a:bodyPr/>
          <a:lstStyle/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Times" pitchFamily="18" charset="0"/>
              <a:buNone/>
              <a:defRPr/>
            </a:pPr>
            <a:r>
              <a:rPr lang="en-US" sz="2400" dirty="0"/>
              <a:t>Motorized Carts designated for use from sunset to sunrise (night-time) must also be outfitted with: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Times" pitchFamily="18" charset="0"/>
              <a:buNone/>
              <a:defRPr/>
            </a:pPr>
            <a:endParaRPr lang="en-US" sz="2400" dirty="0"/>
          </a:p>
          <a:p>
            <a:pPr lvl="2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800" dirty="0"/>
              <a:t>Windshield</a:t>
            </a:r>
          </a:p>
          <a:p>
            <a:pPr lvl="2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800" dirty="0"/>
              <a:t>Headlights</a:t>
            </a:r>
          </a:p>
          <a:p>
            <a:pPr lvl="2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800" dirty="0"/>
              <a:t>Taillights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32772" name="yui_3_10_0_1_1432656954146_1297" descr="Council upholds city ordinance allowing golf cart driving at night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644" y="3107703"/>
            <a:ext cx="369570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6303685"/>
      </p:ext>
    </p:ext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eaLnBrk="1" hangingPunct="1"/>
            <a:r>
              <a:rPr lang="en-US" altLang="en-US" sz="3600" b="1" dirty="0"/>
              <a:t>Motorized Cart Maintenance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70025" y="1050456"/>
            <a:ext cx="8335813" cy="55816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lvl="4" indent="-210312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Ensure all components and safety features work and are maintained by an approved vendor per the service schedule.</a:t>
            </a:r>
          </a:p>
          <a:p>
            <a:pPr marL="228600" lvl="4" indent="-210312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Keep carts clean and in use to extend their lifespan.</a:t>
            </a:r>
          </a:p>
          <a:p>
            <a:pPr marL="228600" lvl="4" indent="-210312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Only authorized drivers may operate; no repairs or maintenance by drivers.</a:t>
            </a:r>
          </a:p>
          <a:p>
            <a:pPr marL="228600" lvl="4" indent="-210312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Maintain detailed maintenance and repair records.</a:t>
            </a:r>
          </a:p>
          <a:p>
            <a:pPr marL="228600" lvl="4" indent="-210312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Do not charge batteries indoors. </a:t>
            </a:r>
          </a:p>
          <a:p>
            <a:pPr marL="228600" lvl="4" indent="-210312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Use GFI outlets only—no extension cords or surge protectors.</a:t>
            </a:r>
          </a:p>
          <a:p>
            <a:pPr marL="228600" lvl="4" indent="-210312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Facilities Management may designate carts as surplus if deemed unusable.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A31368-F055-302A-5610-2607F02C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662" y="4791075"/>
            <a:ext cx="2933700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85096"/>
      </p:ext>
    </p:ext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219200"/>
          </a:xfrm>
          <a:prstGeom prst="rect">
            <a:avLst/>
          </a:prstGeom>
        </p:spPr>
        <p:txBody>
          <a:bodyPr anchor="ctr"/>
          <a:lstStyle/>
          <a:p>
            <a:pPr algn="ctr" eaLnBrk="1" hangingPunct="1"/>
            <a:r>
              <a:rPr lang="en-US" altLang="en-US" sz="3600" b="1" dirty="0"/>
              <a:t>Registration Requirements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5456" y="1219200"/>
            <a:ext cx="8193087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75488" lvl="4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9AA"/>
              </a:buClr>
              <a:defRPr/>
            </a:pPr>
            <a:r>
              <a:rPr lang="en-US" sz="2800" dirty="0"/>
              <a:t>All University-owned motorized carts must be </a:t>
            </a:r>
            <a:r>
              <a:rPr lang="en-US" sz="2800" b="1" dirty="0">
                <a:solidFill>
                  <a:srgbClr val="0069AA"/>
                </a:solidFill>
              </a:rPr>
              <a:t>registered</a:t>
            </a:r>
            <a:r>
              <a:rPr lang="en-US" sz="2800" dirty="0"/>
              <a:t> with Parking and Transportation Services and marked with an ID number.</a:t>
            </a:r>
          </a:p>
          <a:p>
            <a:pPr marL="475488" lvl="4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9AA"/>
              </a:buClr>
              <a:defRPr/>
            </a:pPr>
            <a:r>
              <a:rPr lang="en-US" sz="2800" dirty="0"/>
              <a:t>Contact Parking Services at </a:t>
            </a:r>
            <a:r>
              <a:rPr lang="en-US" sz="2800" dirty="0">
                <a:latin typeface="Arial Black" panose="020B0A04020102020204" pitchFamily="34" charset="0"/>
              </a:rPr>
              <a:t>850.473.7711</a:t>
            </a:r>
            <a:r>
              <a:rPr lang="en-US" sz="2800" dirty="0"/>
              <a:t>.</a:t>
            </a:r>
          </a:p>
          <a:p>
            <a:pPr marL="475488" lvl="4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9AA"/>
              </a:buClr>
              <a:defRPr/>
            </a:pPr>
            <a:r>
              <a:rPr lang="en-US" sz="2800" dirty="0"/>
              <a:t>Registration is free, and Parking Services keeps a list of all registered carts.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1B9EE4-51B0-72D2-A7CD-C903CF7EB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450" y="4398168"/>
            <a:ext cx="2495550" cy="187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923641"/>
      </p:ext>
    </p:extLst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5608" y="235670"/>
            <a:ext cx="80033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Insurance for Motorized Carts</a:t>
            </a:r>
          </a:p>
        </p:txBody>
      </p:sp>
      <p:sp>
        <p:nvSpPr>
          <p:cNvPr id="37891" name="TextBox 3"/>
          <p:cNvSpPr txBox="1">
            <a:spLocks noChangeArrowheads="1"/>
          </p:cNvSpPr>
          <p:nvPr/>
        </p:nvSpPr>
        <p:spPr bwMode="auto">
          <a:xfrm>
            <a:off x="223838" y="1394481"/>
            <a:ext cx="8529637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University-owned motorized carts are insured for </a:t>
            </a:r>
            <a:r>
              <a:rPr lang="en-US" altLang="en-US" sz="2000" b="1" dirty="0">
                <a:solidFill>
                  <a:srgbClr val="0069A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liability only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covering damage to persons and property, but </a:t>
            </a:r>
            <a:r>
              <a:rPr lang="en-US" altLang="en-US" sz="2000" b="1" i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US" altLang="en-US" sz="20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collision damage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owning department is responsible for any repairs needed for the motorized cart.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 departments interested in purchasing </a:t>
            </a:r>
            <a:r>
              <a:rPr lang="en-US" altLang="en-US" sz="2000" b="1" dirty="0">
                <a:solidFill>
                  <a:srgbClr val="0069A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insurance coverage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please contact Pennie Sparks, Risk Manager, for a quote at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psparks@uwf.edu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or 850.474.2177.</a:t>
            </a:r>
          </a:p>
          <a:p>
            <a:pPr algn="ctr">
              <a:spcAft>
                <a:spcPts val="600"/>
              </a:spcAft>
            </a:pPr>
            <a:r>
              <a:rPr lang="en-US" alt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AUTHORIZED DRIVERS ARE ELIGIBLE TO DRIVE UNIVERSITY-OWNED MOTORIZED CARTS!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7B480C-6551-25AF-B489-74808D2D7A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0512" y="2114549"/>
            <a:ext cx="1472076" cy="135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552362"/>
      </p:ext>
    </p:extLst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10878</TotalTime>
  <Words>1198</Words>
  <Application>Microsoft Office PowerPoint</Application>
  <PresentationFormat>On-screen Show (4:3)</PresentationFormat>
  <Paragraphs>140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18</vt:i4>
      </vt:variant>
    </vt:vector>
  </HeadingPairs>
  <TitlesOfParts>
    <vt:vector size="33" baseType="lpstr">
      <vt:lpstr>Aptos</vt:lpstr>
      <vt:lpstr>Aptos Black</vt:lpstr>
      <vt:lpstr>Aptos Display</vt:lpstr>
      <vt:lpstr>Arial</vt:lpstr>
      <vt:lpstr>Arial Black</vt:lpstr>
      <vt:lpstr>Calibri</vt:lpstr>
      <vt:lpstr>Times</vt:lpstr>
      <vt:lpstr>Wingdings 2</vt:lpstr>
      <vt:lpstr>1_Office Theme</vt:lpstr>
      <vt:lpstr>Custom Design</vt:lpstr>
      <vt:lpstr>2_Office Theme</vt:lpstr>
      <vt:lpstr>3_Office Theme</vt:lpstr>
      <vt:lpstr>2_Custom Design</vt:lpstr>
      <vt:lpstr>3_Custom Design</vt:lpstr>
      <vt:lpstr>4_Custom Design</vt:lpstr>
      <vt:lpstr> Motorized Cart Safety Course</vt:lpstr>
      <vt:lpstr>UWF Motorized Cart Safety</vt:lpstr>
      <vt:lpstr>PowerPoint Presentation</vt:lpstr>
      <vt:lpstr>PowerPoint Presentation</vt:lpstr>
      <vt:lpstr>PowerPoint Presentation</vt:lpstr>
      <vt:lpstr>Equipment Requirements</vt:lpstr>
      <vt:lpstr>Motorized Cart Maintenance</vt:lpstr>
      <vt:lpstr>Registration Requirements</vt:lpstr>
      <vt:lpstr>PowerPoint Presentation</vt:lpstr>
      <vt:lpstr>PowerPoint Presentation</vt:lpstr>
      <vt:lpstr>Safety Inspection</vt:lpstr>
      <vt:lpstr>Department Responsibility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Pam Weeks</cp:lastModifiedBy>
  <cp:revision>49</cp:revision>
  <cp:lastPrinted>2024-09-18T16:48:58Z</cp:lastPrinted>
  <dcterms:created xsi:type="dcterms:W3CDTF">2016-08-03T17:54:22Z</dcterms:created>
  <dcterms:modified xsi:type="dcterms:W3CDTF">2025-08-27T20:01:58Z</dcterms:modified>
</cp:coreProperties>
</file>