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8288000" cy="10287000"/>
  <p:notesSz cx="6858000" cy="9144000"/>
  <p:embeddedFontLst>
    <p:embeddedFont>
      <p:font typeface="Gotham Bold" charset="1" panose="00000000000000000000"/>
      <p:regular r:id="rId24"/>
    </p:embeddedFont>
    <p:embeddedFont>
      <p:font typeface="Gotham" charset="1" panose="00000000000000000000"/>
      <p:regular r:id="rId25"/>
    </p:embeddedFont>
    <p:embeddedFont>
      <p:font typeface="Gotham Bold Italics" charset="1" panose="02000000000000000000"/>
      <p:regular r:id="rId26"/>
    </p:embeddedFont>
    <p:embeddedFont>
      <p:font typeface="Gotham Italics" charset="1" panose="0000000000000000000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028700"/>
            <a:chOff x="0" y="0"/>
            <a:chExt cx="481659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270933"/>
            </a:xfrm>
            <a:custGeom>
              <a:avLst/>
              <a:gdLst/>
              <a:ahLst/>
              <a:cxnLst/>
              <a:rect r="r" b="b" t="t" l="l"/>
              <a:pathLst>
                <a:path h="270933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211036" y="2329987"/>
            <a:ext cx="5865929" cy="1830916"/>
          </a:xfrm>
          <a:custGeom>
            <a:avLst/>
            <a:gdLst/>
            <a:ahLst/>
            <a:cxnLst/>
            <a:rect r="r" b="b" t="t" l="l"/>
            <a:pathLst>
              <a:path h="1830916" w="5865929">
                <a:moveTo>
                  <a:pt x="0" y="0"/>
                </a:moveTo>
                <a:lnTo>
                  <a:pt x="5865928" y="0"/>
                </a:lnTo>
                <a:lnTo>
                  <a:pt x="5865928" y="1830916"/>
                </a:lnTo>
                <a:lnTo>
                  <a:pt x="0" y="18309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5256589"/>
            <a:ext cx="16230600" cy="11112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99"/>
              </a:lnSpc>
            </a:pPr>
            <a:r>
              <a:rPr lang="en-US" sz="6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Motorized Cart Safety Course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6444397"/>
            <a:ext cx="16230600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Presented by the Office of Environmental Health and Safety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934644" y="474702"/>
            <a:ext cx="10418713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Authorized Driver Requirements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250486"/>
            <a:ext cx="16230600" cy="63171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23"/>
              </a:lnSpc>
            </a:pP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To be an Authorized Driver 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yo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 must: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Possess a valid driver license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Be a</a:t>
            </a:r>
            <a:r>
              <a:rPr lang="en-US" sz="36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least </a:t>
            </a: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18 years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of age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Adhere to the State of Florida motor vehicle laws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Read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and understand University </a:t>
            </a: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Policy</a:t>
            </a:r>
            <a:r>
              <a:rPr lang="en-US" b="true" sz="3699" i="true">
                <a:solidFill>
                  <a:srgbClr val="0057A6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 ES-08.02-08/24, Motorized Cart</a:t>
            </a:r>
            <a:r>
              <a:rPr lang="en-US" b="true" sz="3699" i="true">
                <a:solidFill>
                  <a:srgbClr val="0057A6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 Saf</a:t>
            </a:r>
            <a:r>
              <a:rPr lang="en-US" b="true" sz="3699" i="true">
                <a:solidFill>
                  <a:srgbClr val="0057A6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ety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Take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the online training class “</a:t>
            </a: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Motorized Cart Safety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” on </a:t>
            </a: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Scoop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Com</a:t>
            </a: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plete</a:t>
            </a:r>
            <a:r>
              <a:rPr lang="en-US" sz="36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the quiz with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 passing score, </a:t>
            </a:r>
            <a:r>
              <a:rPr lang="en-US" b="true" sz="3699" u="sng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and</a:t>
            </a:r>
          </a:p>
          <a:p>
            <a:pPr algn="l" marL="798820" indent="-399410" lvl="1">
              <a:lnSpc>
                <a:spcPts val="5623"/>
              </a:lnSpc>
              <a:buFont typeface="Arial"/>
              <a:buChar char="•"/>
            </a:pPr>
            <a:r>
              <a:rPr lang="en-US" b="true" sz="36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Sign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the </a:t>
            </a:r>
            <a:r>
              <a:rPr lang="en-US" sz="3699" i="true">
                <a:solidFill>
                  <a:srgbClr val="0057A6"/>
                </a:solidFill>
                <a:latin typeface="Gotham Italics"/>
                <a:ea typeface="Gotham Italics"/>
                <a:cs typeface="Gotham Italics"/>
                <a:sym typeface="Gotham Italics"/>
              </a:rPr>
              <a:t>Motorized Cart Safety Acknowledgement Form</a:t>
            </a:r>
            <a:r>
              <a:rPr lang="en-US" sz="36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b="true" sz="36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annually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396497" y="2208322"/>
            <a:ext cx="4744179" cy="5967521"/>
          </a:xfrm>
          <a:custGeom>
            <a:avLst/>
            <a:gdLst/>
            <a:ahLst/>
            <a:cxnLst/>
            <a:rect r="r" b="b" t="t" l="l"/>
            <a:pathLst>
              <a:path h="5967521" w="4744179">
                <a:moveTo>
                  <a:pt x="0" y="0"/>
                </a:moveTo>
                <a:lnTo>
                  <a:pt x="4744179" y="0"/>
                </a:lnTo>
                <a:lnTo>
                  <a:pt x="4744179" y="5967521"/>
                </a:lnTo>
                <a:lnTo>
                  <a:pt x="0" y="59675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332488" y="474702"/>
            <a:ext cx="5623024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Safety Inspection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2113072"/>
            <a:ext cx="11516612" cy="3181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5" indent="-302257" lvl="1">
              <a:lnSpc>
                <a:spcPts val="4255"/>
              </a:lnSpc>
              <a:buAutoNum type="arabicPeriod" startAt="1"/>
            </a:pP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Departments using Universit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y-owned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motorized carts must 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maintain and document safety inspections.</a:t>
            </a:r>
          </a:p>
          <a:p>
            <a:pPr algn="l" marL="604515" indent="-302257" lvl="1">
              <a:lnSpc>
                <a:spcPts val="4255"/>
              </a:lnSpc>
              <a:buAutoNum type="arabicPeriod" startAt="1"/>
            </a:pP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Ge</a:t>
            </a:r>
            <a:r>
              <a:rPr lang="en-US" sz="27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the inspection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fo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 from the UWF EH&amp;S webpage 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(uwf.edu/envhs).</a:t>
            </a:r>
          </a:p>
          <a:p>
            <a:pPr algn="l" marL="604515" indent="-302257" lvl="1">
              <a:lnSpc>
                <a:spcPts val="4255"/>
              </a:lnSpc>
              <a:buAutoNum type="arabicPeriod" startAt="1"/>
            </a:pP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Inspections should cover all saf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ty features and mechanical systems 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f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e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ach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c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art</a:t>
            </a:r>
            <a:r>
              <a:rPr lang="en-US" sz="27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619568" y="5312630"/>
            <a:ext cx="6069770" cy="3033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Brakes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Lights (headlights a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nd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taillights)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Turn s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ignals, if applicable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Tires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Ba</a:t>
            </a:r>
            <a:r>
              <a:rPr lang="en-US" sz="2000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teries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Windshield Wiper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irror</a:t>
            </a:r>
          </a:p>
          <a:p>
            <a:pPr algn="l" marL="431802" indent="-215901" lvl="1">
              <a:lnSpc>
                <a:spcPts val="3040"/>
              </a:lnSpc>
              <a:buFont typeface="Arial"/>
              <a:buChar char="•"/>
            </a:pP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Road Tes</a:t>
            </a:r>
            <a:r>
              <a:rPr lang="en-US" sz="2000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8700" y="8241250"/>
            <a:ext cx="16230600" cy="5843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3"/>
              </a:lnSpc>
            </a:pPr>
            <a:r>
              <a:rPr lang="en-US" sz="3199" b="tru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Immediately report any problems to your supervisor.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4830812" y="474702"/>
            <a:ext cx="8626376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Department Responsibility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193971"/>
            <a:ext cx="16230600" cy="64301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06767" indent="-453384" lvl="1">
              <a:lnSpc>
                <a:spcPts val="6383"/>
              </a:lnSpc>
              <a:buFont typeface="Arial"/>
              <a:buChar char="•"/>
            </a:pPr>
            <a:r>
              <a:rPr lang="en-US" b="true" sz="41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Confirm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motorized carts are used for official universit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y 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business.</a:t>
            </a:r>
          </a:p>
          <a:p>
            <a:pPr algn="l" marL="906767" indent="-453384" lvl="1">
              <a:lnSpc>
                <a:spcPts val="6383"/>
              </a:lnSpc>
              <a:buFont typeface="Arial"/>
              <a:buChar char="•"/>
            </a:pPr>
            <a:r>
              <a:rPr lang="en-US" b="true" sz="41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Document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and 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maintain a thorough safety inspection.</a:t>
            </a:r>
          </a:p>
          <a:p>
            <a:pPr algn="l" marL="906767" indent="-453384" lvl="1">
              <a:lnSpc>
                <a:spcPts val="6383"/>
              </a:lnSpc>
              <a:buFont typeface="Arial"/>
              <a:buChar char="•"/>
            </a:pPr>
            <a:r>
              <a:rPr lang="en-US" b="true" sz="41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Ensure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security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measures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for motorized carts.</a:t>
            </a:r>
          </a:p>
          <a:p>
            <a:pPr algn="l" marL="906767" indent="-453384" lvl="1">
              <a:lnSpc>
                <a:spcPts val="6383"/>
              </a:lnSpc>
              <a:buFont typeface="Arial"/>
              <a:buChar char="•"/>
            </a:pPr>
            <a:r>
              <a:rPr lang="en-US" b="true" sz="41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Verify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drivers have vali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 licenses, completed EH&amp;S training, and submitted the saf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ty acknowledgment form.</a:t>
            </a:r>
          </a:p>
          <a:p>
            <a:pPr algn="l" marL="906767" indent="-453384" lvl="1">
              <a:lnSpc>
                <a:spcPts val="6383"/>
              </a:lnSpc>
              <a:buFont typeface="Arial"/>
              <a:buChar char="•"/>
            </a:pPr>
            <a:r>
              <a:rPr lang="en-US" b="true" sz="41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Retain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the safety acknowledgment form for each driver.</a:t>
            </a:r>
          </a:p>
          <a:p>
            <a:pPr algn="l" marL="906767" indent="-453384" lvl="1">
              <a:lnSpc>
                <a:spcPts val="6383"/>
              </a:lnSpc>
              <a:buFont typeface="Arial"/>
              <a:buChar char="•"/>
            </a:pPr>
            <a:r>
              <a:rPr lang="en-US" b="true" sz="41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Train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drivers 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on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accident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pro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cedu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res</a:t>
            </a:r>
            <a:r>
              <a:rPr lang="en-US" sz="41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028700" y="2289535"/>
            <a:ext cx="7782339" cy="62598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b="true" sz="29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Pedestrians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always have the right-of-way.</a:t>
            </a:r>
          </a:p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Authorized drivers m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ust be c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autious at </a:t>
            </a:r>
            <a:r>
              <a:rPr lang="en-US" b="true" sz="29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cro</a:t>
            </a:r>
            <a:r>
              <a:rPr lang="en-US" b="true" sz="29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sswalks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, as motorized carts do not have th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is right.</a:t>
            </a:r>
          </a:p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Motorized carts can be </a:t>
            </a:r>
            <a:r>
              <a:rPr lang="en-US" b="true" sz="29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used off-street 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on university grounds, sidewalks, and roadways.</a:t>
            </a:r>
          </a:p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Modifying a cart’s speed governor </a:t>
            </a:r>
            <a:r>
              <a:rPr lang="en-US" b="true" sz="29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(</a:t>
            </a:r>
            <a:r>
              <a:rPr lang="en-US" b="true" sz="2999" i="true">
                <a:solidFill>
                  <a:srgbClr val="E03C31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speed regulator</a:t>
            </a:r>
            <a:r>
              <a:rPr lang="en-US" b="true" sz="29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)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is prohibited and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violates f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ede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ral law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9144000" y="2384785"/>
            <a:ext cx="8115300" cy="6125488"/>
          </a:xfrm>
          <a:custGeom>
            <a:avLst/>
            <a:gdLst/>
            <a:ahLst/>
            <a:cxnLst/>
            <a:rect r="r" b="b" t="t" l="l"/>
            <a:pathLst>
              <a:path h="6125488" w="8115300">
                <a:moveTo>
                  <a:pt x="0" y="0"/>
                </a:moveTo>
                <a:lnTo>
                  <a:pt x="8115300" y="0"/>
                </a:lnTo>
                <a:lnTo>
                  <a:pt x="8115300" y="6125489"/>
                </a:lnTo>
                <a:lnTo>
                  <a:pt x="0" y="61254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291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629248" y="474702"/>
            <a:ext cx="11029504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Authorized Driver Responsibilities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028700" y="2289535"/>
            <a:ext cx="16230600" cy="28308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The Authorized Driver m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ust rep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ort any accident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 immediately to the University Police, EH&amp;S </a:t>
            </a:r>
            <a:r>
              <a:rPr lang="en-US" b="true" sz="2999" u="sng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and</a:t>
            </a:r>
            <a:r>
              <a:rPr lang="en-US" b="true" sz="29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 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superv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isor.</a:t>
            </a:r>
          </a:p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Notify supervisor immediately if license has expired, been suspended or revoked.</a:t>
            </a:r>
          </a:p>
          <a:p>
            <a:pPr algn="l" marL="647694" indent="-323847" lvl="1">
              <a:lnSpc>
                <a:spcPts val="455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Use of cell phones, headphones, earbuds, smoking, or vaping while operating a Motoriz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ed 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C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is prohibited.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9397448" y="5372945"/>
            <a:ext cx="2638692" cy="2638692"/>
          </a:xfrm>
          <a:custGeom>
            <a:avLst/>
            <a:gdLst/>
            <a:ahLst/>
            <a:cxnLst/>
            <a:rect r="r" b="b" t="t" l="l"/>
            <a:pathLst>
              <a:path h="2638692" w="2638692">
                <a:moveTo>
                  <a:pt x="0" y="0"/>
                </a:moveTo>
                <a:lnTo>
                  <a:pt x="2638692" y="0"/>
                </a:lnTo>
                <a:lnTo>
                  <a:pt x="2638692" y="2638693"/>
                </a:lnTo>
                <a:lnTo>
                  <a:pt x="0" y="263869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251860" y="5372945"/>
            <a:ext cx="2638692" cy="2638692"/>
          </a:xfrm>
          <a:custGeom>
            <a:avLst/>
            <a:gdLst/>
            <a:ahLst/>
            <a:cxnLst/>
            <a:rect r="r" b="b" t="t" l="l"/>
            <a:pathLst>
              <a:path h="2638692" w="2638692">
                <a:moveTo>
                  <a:pt x="0" y="0"/>
                </a:moveTo>
                <a:lnTo>
                  <a:pt x="2638692" y="0"/>
                </a:lnTo>
                <a:lnTo>
                  <a:pt x="2638692" y="2638693"/>
                </a:lnTo>
                <a:lnTo>
                  <a:pt x="0" y="263869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629248" y="474702"/>
            <a:ext cx="11029504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Authorized Driver Responsibilities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8700" y="8149917"/>
            <a:ext cx="16230600" cy="6388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499" b="tru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Avoid any act</a:t>
            </a:r>
            <a:r>
              <a:rPr lang="en-US" sz="3499" b="tru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ivities that </a:t>
            </a:r>
            <a:r>
              <a:rPr lang="en-US" b="true" sz="3499" u="non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d</a:t>
            </a:r>
            <a:r>
              <a:rPr lang="en-US" sz="3499" b="tru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istract you from driving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6112743" y="474702"/>
            <a:ext cx="6062514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Operational Safety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094022"/>
            <a:ext cx="16230600" cy="6639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Do not drive through b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uildings, breezeways, c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overed walkways, or landscaped areas.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Exercise </a:t>
            </a:r>
            <a:r>
              <a:rPr lang="en-US" b="true" sz="3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caution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around disabled individuals with potential limitations.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Do not exceed the recomme</a:t>
            </a:r>
            <a:r>
              <a:rPr lang="en-US" sz="34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nd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ed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b="true" sz="3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load capac</a:t>
            </a:r>
            <a:r>
              <a:rPr lang="en-US" b="true" sz="3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ity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; occupancy is limited to available seats.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All occupants must </a:t>
            </a:r>
            <a:r>
              <a:rPr lang="en-US" b="true" sz="3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stay seated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and keep limbs inside the cart. Wear seatbelts if available.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b="true" sz="3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Secure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all equipment inside th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 ca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t;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no protrusions unless marked with flagging.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003553" y="5979197"/>
            <a:ext cx="2867833" cy="2867833"/>
          </a:xfrm>
          <a:custGeom>
            <a:avLst/>
            <a:gdLst/>
            <a:ahLst/>
            <a:cxnLst/>
            <a:rect r="r" b="b" t="t" l="l"/>
            <a:pathLst>
              <a:path h="2867833" w="2867833">
                <a:moveTo>
                  <a:pt x="0" y="0"/>
                </a:moveTo>
                <a:lnTo>
                  <a:pt x="2867833" y="0"/>
                </a:lnTo>
                <a:lnTo>
                  <a:pt x="2867833" y="2867833"/>
                </a:lnTo>
                <a:lnTo>
                  <a:pt x="0" y="2867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271436" y="5979197"/>
            <a:ext cx="4304440" cy="2867833"/>
          </a:xfrm>
          <a:custGeom>
            <a:avLst/>
            <a:gdLst/>
            <a:ahLst/>
            <a:cxnLst/>
            <a:rect r="r" b="b" t="t" l="l"/>
            <a:pathLst>
              <a:path h="2867833" w="4304440">
                <a:moveTo>
                  <a:pt x="0" y="0"/>
                </a:moveTo>
                <a:lnTo>
                  <a:pt x="4304440" y="0"/>
                </a:lnTo>
                <a:lnTo>
                  <a:pt x="4304440" y="2867833"/>
                </a:lnTo>
                <a:lnTo>
                  <a:pt x="0" y="28678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974862" y="5979197"/>
            <a:ext cx="4309585" cy="2867833"/>
          </a:xfrm>
          <a:custGeom>
            <a:avLst/>
            <a:gdLst/>
            <a:ahLst/>
            <a:cxnLst/>
            <a:rect r="r" b="b" t="t" l="l"/>
            <a:pathLst>
              <a:path h="2867833" w="4309585">
                <a:moveTo>
                  <a:pt x="0" y="0"/>
                </a:moveTo>
                <a:lnTo>
                  <a:pt x="4309585" y="0"/>
                </a:lnTo>
                <a:lnTo>
                  <a:pt x="4309585" y="2867833"/>
                </a:lnTo>
                <a:lnTo>
                  <a:pt x="0" y="28678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6112743" y="474702"/>
            <a:ext cx="6062514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Operational Safety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8700" y="2135055"/>
            <a:ext cx="16230600" cy="3522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9283" indent="-334641" lvl="1">
              <a:lnSpc>
                <a:spcPts val="4711"/>
              </a:lnSpc>
              <a:buFont typeface="Arial"/>
              <a:buChar char="•"/>
            </a:pP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Operators are responsible for ignition </a:t>
            </a: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keys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; do not leave them 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unattended.</a:t>
            </a:r>
          </a:p>
          <a:p>
            <a:pPr algn="l" marL="669283" indent="-334641" lvl="1">
              <a:lnSpc>
                <a:spcPts val="4711"/>
              </a:lnSpc>
              <a:buFont typeface="Arial"/>
              <a:buChar char="•"/>
            </a:pP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Do not park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in res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erved spaces, walkways, doorways, or ADA accessible areas.</a:t>
            </a:r>
          </a:p>
          <a:p>
            <a:pPr algn="l" marL="669283" indent="-334641" lvl="1">
              <a:lnSpc>
                <a:spcPts val="4711"/>
              </a:lnSpc>
              <a:buFont typeface="Arial"/>
              <a:buChar char="•"/>
            </a:pP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Ensure </a:t>
            </a: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emergency vehicle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pathways remain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clear.</a:t>
            </a:r>
          </a:p>
          <a:p>
            <a:pPr algn="l" marL="669283" indent="-334641" lvl="1">
              <a:lnSpc>
                <a:spcPts val="4711"/>
              </a:lnSpc>
              <a:buFont typeface="Arial"/>
              <a:buChar char="•"/>
            </a:pP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Avoid using motorized carts in </a:t>
            </a: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inclement weather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.</a:t>
            </a:r>
          </a:p>
          <a:p>
            <a:pPr algn="l" marL="669283" indent="-334641" lvl="1">
              <a:lnSpc>
                <a:spcPts val="4711"/>
              </a:lnSpc>
              <a:buFont typeface="Arial"/>
              <a:buChar char="•"/>
            </a:pP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Sudde</a:t>
            </a:r>
            <a:r>
              <a:rPr lang="en-US" b="true" sz="3099" u="non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n</a:t>
            </a: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 stops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or direction changes may lead to loss of control.</a:t>
            </a:r>
          </a:p>
          <a:p>
            <a:pPr algn="l" marL="669283" indent="-334641" lvl="1">
              <a:lnSpc>
                <a:spcPts val="4711"/>
              </a:lnSpc>
              <a:buFont typeface="Arial"/>
              <a:buChar char="•"/>
            </a:pPr>
            <a:r>
              <a:rPr lang="en-US" b="true" sz="30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Trailers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pulled by motorized carts must have a red refl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ect</a:t>
            </a:r>
            <a:r>
              <a:rPr lang="en-US" sz="30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or strip at the rear.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4976217" y="474702"/>
            <a:ext cx="8335566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UWF Martin Hall Accident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270485"/>
            <a:ext cx="16230600" cy="3972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UWF employee was distract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 and to avoid a collision with 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 pedes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tr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ian sw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erved off the sidewalk and almost went over the retaining wall.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No injuries w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ere 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port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 with this in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cident.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Th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is incident 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c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ou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l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 hav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 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b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n 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avoi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if due caution and pedestrian right-of-way was given for the crosswalk area.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309193" y="474702"/>
            <a:ext cx="11669613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UWF Motorized Cart Safety Training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1984735"/>
            <a:ext cx="16230600" cy="2376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757"/>
              </a:lnSpc>
            </a:pPr>
            <a:r>
              <a:rPr lang="en-US" sz="12998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Questions?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4864794"/>
            <a:ext cx="16230600" cy="17956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96"/>
              </a:lnSpc>
            </a:pPr>
            <a:r>
              <a:rPr lang="en-US" sz="4800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UWF Environmental Health and Safety</a:t>
            </a:r>
          </a:p>
          <a:p>
            <a:pPr algn="ctr">
              <a:lnSpc>
                <a:spcPts val="7296"/>
              </a:lnSpc>
            </a:pPr>
            <a:r>
              <a:rPr lang="en-US" sz="4800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850.474.2525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8700" y="2460592"/>
            <a:ext cx="8027630" cy="6020722"/>
          </a:xfrm>
          <a:custGeom>
            <a:avLst/>
            <a:gdLst/>
            <a:ahLst/>
            <a:cxnLst/>
            <a:rect r="r" b="b" t="t" l="l"/>
            <a:pathLst>
              <a:path h="6020722" w="8027630">
                <a:moveTo>
                  <a:pt x="0" y="0"/>
                </a:moveTo>
                <a:lnTo>
                  <a:pt x="8027630" y="0"/>
                </a:lnTo>
                <a:lnTo>
                  <a:pt x="8027630" y="6020722"/>
                </a:lnTo>
                <a:lnTo>
                  <a:pt x="0" y="60207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705424" y="474702"/>
            <a:ext cx="8877151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UWF Motoriz</a:t>
            </a:r>
            <a:r>
              <a:rPr lang="en-US" b="true" sz="4999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ed Cart Safety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471331" y="2374867"/>
            <a:ext cx="7787969" cy="762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Non-Licens</a:t>
            </a:r>
            <a:r>
              <a:rPr lang="en-US" b="true" sz="4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ed Vehicles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606219" y="3416777"/>
            <a:ext cx="7518192" cy="4908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Motorized Carts are to be used only for official University business. All Motoriz</a:t>
            </a:r>
            <a:r>
              <a:rPr lang="en-US" sz="3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ed Carts must be operated safely on University property to reduce accidents, incidents, and injuries.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599977" y="474702"/>
            <a:ext cx="15088046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Definitions (University Police ES-08.02-08/24)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369598"/>
            <a:ext cx="16230600" cy="3073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u="sng" b="tru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Authorized Driver,</a:t>
            </a:r>
            <a:r>
              <a:rPr lang="en-US" sz="3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 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an employee, including a student-employee, trustee, officer, agent, contractor, or approved volunteer authorized by the University to driv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 a University vehicle, including Motorized Carts.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Must have a valid driver license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Must be at least 18 years of age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5894815"/>
            <a:ext cx="16230600" cy="2454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u="sng" b="true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Motorized Cart,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 gas- or electric-motor vehicle designed and manufactured for recreational or work purposes that is not designed or used prim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arily for the transportation of person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 or proper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ty on a street or highway.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1728459" y="3096684"/>
            <a:ext cx="5427334" cy="5573643"/>
          </a:xfrm>
          <a:custGeom>
            <a:avLst/>
            <a:gdLst/>
            <a:ahLst/>
            <a:cxnLst/>
            <a:rect r="r" b="b" t="t" l="l"/>
            <a:pathLst>
              <a:path h="5573643" w="5427334">
                <a:moveTo>
                  <a:pt x="0" y="0"/>
                </a:moveTo>
                <a:lnTo>
                  <a:pt x="5427334" y="0"/>
                </a:lnTo>
                <a:lnTo>
                  <a:pt x="5427334" y="5573642"/>
                </a:lnTo>
                <a:lnTo>
                  <a:pt x="0" y="55736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054650" y="474702"/>
            <a:ext cx="8178701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Equipment Requirements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2236401"/>
            <a:ext cx="16230600" cy="1216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A Motorized Cart that is used between sunrise and sunset on University prop</a:t>
            </a:r>
            <a:r>
              <a:rPr lang="en-US" sz="3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erty </a:t>
            </a:r>
            <a:r>
              <a:rPr lang="en-US" b="true" sz="3499" i="true" u="sng">
                <a:solidFill>
                  <a:srgbClr val="0057A6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m</a:t>
            </a:r>
            <a:r>
              <a:rPr lang="en-US" b="true" sz="3499" i="true" u="sng">
                <a:solidFill>
                  <a:srgbClr val="0057A6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ust</a:t>
            </a:r>
            <a:r>
              <a:rPr lang="en-US" sz="3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 have the following equipmen</a:t>
            </a:r>
            <a:r>
              <a:rPr lang="en-US" sz="34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t: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730025"/>
            <a:ext cx="10424753" cy="47777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Rear-view mirror</a:t>
            </a:r>
          </a:p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Red reflectors (front and rear)</a:t>
            </a:r>
          </a:p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Brake lights</a:t>
            </a:r>
          </a:p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Parking brake</a:t>
            </a:r>
          </a:p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Turn signals</a:t>
            </a:r>
          </a:p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Key ignition or pow</a:t>
            </a: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er </a:t>
            </a:r>
            <a:r>
              <a:rPr lang="en-US" sz="38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</a:t>
            </a: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hutoff</a:t>
            </a:r>
          </a:p>
          <a:p>
            <a:pPr algn="l" marL="841999" indent="-420999" lvl="1">
              <a:lnSpc>
                <a:spcPts val="5459"/>
              </a:lnSpc>
              <a:buFont typeface="Arial"/>
              <a:buChar char="•"/>
            </a:pPr>
            <a:r>
              <a:rPr lang="en-US" sz="38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Steering column locking mechanism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8700" y="3761540"/>
            <a:ext cx="5872683" cy="4953472"/>
          </a:xfrm>
          <a:custGeom>
            <a:avLst/>
            <a:gdLst/>
            <a:ahLst/>
            <a:cxnLst/>
            <a:rect r="r" b="b" t="t" l="l"/>
            <a:pathLst>
              <a:path h="4953472" w="5872683">
                <a:moveTo>
                  <a:pt x="0" y="0"/>
                </a:moveTo>
                <a:lnTo>
                  <a:pt x="5872683" y="0"/>
                </a:lnTo>
                <a:lnTo>
                  <a:pt x="5872683" y="4953472"/>
                </a:lnTo>
                <a:lnTo>
                  <a:pt x="0" y="4953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463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663547" y="4461485"/>
            <a:ext cx="3068579" cy="3163483"/>
          </a:xfrm>
          <a:custGeom>
            <a:avLst/>
            <a:gdLst/>
            <a:ahLst/>
            <a:cxnLst/>
            <a:rect r="r" b="b" t="t" l="l"/>
            <a:pathLst>
              <a:path h="3163483" w="3068579">
                <a:moveTo>
                  <a:pt x="0" y="0"/>
                </a:moveTo>
                <a:lnTo>
                  <a:pt x="3068579" y="0"/>
                </a:lnTo>
                <a:lnTo>
                  <a:pt x="3068579" y="3163483"/>
                </a:lnTo>
                <a:lnTo>
                  <a:pt x="0" y="316348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095817" y="4461485"/>
            <a:ext cx="3163483" cy="3163483"/>
          </a:xfrm>
          <a:custGeom>
            <a:avLst/>
            <a:gdLst/>
            <a:ahLst/>
            <a:cxnLst/>
            <a:rect r="r" b="b" t="t" l="l"/>
            <a:pathLst>
              <a:path h="3163483" w="3163483">
                <a:moveTo>
                  <a:pt x="0" y="0"/>
                </a:moveTo>
                <a:lnTo>
                  <a:pt x="3163483" y="0"/>
                </a:lnTo>
                <a:lnTo>
                  <a:pt x="3163483" y="3163483"/>
                </a:lnTo>
                <a:lnTo>
                  <a:pt x="0" y="316348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136373" y="4414452"/>
            <a:ext cx="3163483" cy="3163483"/>
          </a:xfrm>
          <a:custGeom>
            <a:avLst/>
            <a:gdLst/>
            <a:ahLst/>
            <a:cxnLst/>
            <a:rect r="r" b="b" t="t" l="l"/>
            <a:pathLst>
              <a:path h="3163483" w="3163483">
                <a:moveTo>
                  <a:pt x="0" y="0"/>
                </a:moveTo>
                <a:lnTo>
                  <a:pt x="3163483" y="0"/>
                </a:lnTo>
                <a:lnTo>
                  <a:pt x="3163483" y="3163483"/>
                </a:lnTo>
                <a:lnTo>
                  <a:pt x="0" y="316348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054650" y="474702"/>
            <a:ext cx="8178701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Equipment Requirements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2236401"/>
            <a:ext cx="16230600" cy="1216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In addition, the Motorized Cart must have efficient brakes, reliable steering, and safe tires (designed fo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 </a:t>
            </a:r>
            <a:r>
              <a:rPr lang="en-US" sz="34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p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ecific types of driving surfaces).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421068" y="3095002"/>
            <a:ext cx="9838232" cy="5610080"/>
          </a:xfrm>
          <a:custGeom>
            <a:avLst/>
            <a:gdLst/>
            <a:ahLst/>
            <a:cxnLst/>
            <a:rect r="r" b="b" t="t" l="l"/>
            <a:pathLst>
              <a:path h="5610080" w="9838232">
                <a:moveTo>
                  <a:pt x="0" y="0"/>
                </a:moveTo>
                <a:lnTo>
                  <a:pt x="9838232" y="0"/>
                </a:lnTo>
                <a:lnTo>
                  <a:pt x="9838232" y="5610080"/>
                </a:lnTo>
                <a:lnTo>
                  <a:pt x="0" y="56100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831" t="0" r="-44674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054650" y="474702"/>
            <a:ext cx="8178701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Equipment Requirements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2236401"/>
            <a:ext cx="16230600" cy="1216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Motorized Carts designated for use from sunset to sunrise (night-time) must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al</a:t>
            </a:r>
            <a:r>
              <a:rPr lang="en-US" sz="34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so b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 outfitted with: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747702"/>
            <a:ext cx="5985378" cy="23431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71535" indent="-485768" lvl="1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Windshield</a:t>
            </a:r>
          </a:p>
          <a:p>
            <a:pPr algn="l" marL="971535" indent="-485768" lvl="1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Headlights</a:t>
            </a:r>
          </a:p>
          <a:p>
            <a:pPr algn="l" marL="971535" indent="-485768" lvl="1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</a:t>
            </a:r>
            <a:r>
              <a:rPr lang="en-US" sz="4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aill</a:t>
            </a:r>
            <a:r>
              <a:rPr lang="en-US" sz="4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ights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4597822" y="474702"/>
            <a:ext cx="9092357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Motorized Cart Maintenance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353102"/>
            <a:ext cx="16230600" cy="6169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Ensure all components and safety features work and are maintained by an approved vendor per the service schedule.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Keep carts clean and in use to extend their lifespan.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Only authorized drivers may operate; no repairs or maintenance by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drivers.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Maintain detailed maintenance and repair records.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Do not charge batteries indoors.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Use GFI outlets only—no extension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cord</a:t>
            </a:r>
            <a:r>
              <a:rPr lang="en-US" sz="34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s or surg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 protectors.</a:t>
            </a:r>
          </a:p>
          <a:p>
            <a:pPr algn="l" marL="755641" indent="-377820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Facilities Management may designate carts as surplus if deemed unusable.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8700" y="2209496"/>
            <a:ext cx="8697217" cy="6522913"/>
          </a:xfrm>
          <a:custGeom>
            <a:avLst/>
            <a:gdLst/>
            <a:ahLst/>
            <a:cxnLst/>
            <a:rect r="r" b="b" t="t" l="l"/>
            <a:pathLst>
              <a:path h="6522913" w="8697217">
                <a:moveTo>
                  <a:pt x="0" y="0"/>
                </a:moveTo>
                <a:lnTo>
                  <a:pt x="8697217" y="0"/>
                </a:lnTo>
                <a:lnTo>
                  <a:pt x="8697217" y="6522913"/>
                </a:lnTo>
                <a:lnTo>
                  <a:pt x="0" y="65229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845769" y="474702"/>
            <a:ext cx="8596461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Registration Requirements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188538" y="2330984"/>
            <a:ext cx="7070762" cy="41719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All University-owned motorized carts must be </a:t>
            </a:r>
            <a:r>
              <a:rPr lang="en-US" b="true" sz="29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registered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with Parking and Transportation Services and marked with an ID number.</a:t>
            </a:r>
          </a:p>
          <a:p>
            <a:pPr algn="l" marL="647694" indent="-323847" lvl="1">
              <a:lnSpc>
                <a:spcPts val="4199"/>
              </a:lnSpc>
              <a:buFont typeface="Arial"/>
              <a:buChar char="•"/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Registration is free,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and</a:t>
            </a:r>
            <a:r>
              <a:rPr lang="en-US" sz="29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Parking</a:t>
            </a: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Services keeps a list of all registered carts.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188538" y="7001196"/>
            <a:ext cx="7070762" cy="15525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Contact UWF Parking and Transportation Services at </a:t>
            </a:r>
            <a:r>
              <a:rPr lang="en-US" sz="2999" b="true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850.473.7711.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917781"/>
            <a:chOff x="0" y="0"/>
            <a:chExt cx="4816593" cy="5050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05095"/>
            </a:xfrm>
            <a:custGeom>
              <a:avLst/>
              <a:gdLst/>
              <a:ahLst/>
              <a:cxnLst/>
              <a:rect r="r" b="b" t="t" l="l"/>
              <a:pathLst>
                <a:path h="50509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05095"/>
                  </a:lnTo>
                  <a:lnTo>
                    <a:pt x="0" y="505095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54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9024124"/>
            <a:ext cx="16230600" cy="234176"/>
            <a:chOff x="0" y="0"/>
            <a:chExt cx="4274726" cy="61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74726" cy="61676"/>
            </a:xfrm>
            <a:custGeom>
              <a:avLst/>
              <a:gdLst/>
              <a:ahLst/>
              <a:cxnLst/>
              <a:rect r="r" b="b" t="t" l="l"/>
              <a:pathLst>
                <a:path h="61676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61676"/>
                  </a:lnTo>
                  <a:lnTo>
                    <a:pt x="0" y="61676"/>
                  </a:lnTo>
                  <a:close/>
                </a:path>
              </a:pathLst>
            </a:custGeom>
            <a:solidFill>
              <a:srgbClr val="005F9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274726" cy="9977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4371752" y="474702"/>
            <a:ext cx="9544496" cy="863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b="true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Insurance for Motorized Carts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094022"/>
            <a:ext cx="16230600" cy="6639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University-owned motorized carts are insured for </a:t>
            </a:r>
            <a:r>
              <a:rPr lang="en-US" b="true" sz="3499">
                <a:solidFill>
                  <a:srgbClr val="0057A6"/>
                </a:solidFill>
                <a:latin typeface="Gotham Bold"/>
                <a:ea typeface="Gotham Bold"/>
                <a:cs typeface="Gotham Bold"/>
                <a:sym typeface="Gotham Bold"/>
              </a:rPr>
              <a:t>liability only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, covering damage to persons and property, but </a:t>
            </a:r>
            <a:r>
              <a:rPr lang="en-US" b="true" sz="3499" i="true" u="sng">
                <a:solidFill>
                  <a:srgbClr val="E03C31"/>
                </a:solidFill>
                <a:latin typeface="Gotham Bold Italics"/>
                <a:ea typeface="Gotham Bold Italics"/>
                <a:cs typeface="Gotham Bold Italics"/>
                <a:sym typeface="Gotham Bold Italics"/>
              </a:rPr>
              <a:t>not</a:t>
            </a:r>
            <a:r>
              <a:rPr lang="en-US" sz="3499">
                <a:solidFill>
                  <a:srgbClr val="E03C31"/>
                </a:solidFill>
                <a:latin typeface="Gotham"/>
                <a:ea typeface="Gotham"/>
                <a:cs typeface="Gotham"/>
                <a:sym typeface="Gotham"/>
              </a:rPr>
              <a:t> collision damage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The owning department is responsible for any repairs needed for the motorized cart.</a:t>
            </a:r>
          </a:p>
          <a:p>
            <a:pPr algn="l" marL="755641" indent="-377820" lvl="1">
              <a:lnSpc>
                <a:spcPts val="5319"/>
              </a:lnSpc>
              <a:buFont typeface="Arial"/>
              <a:buChar char="•"/>
            </a:pP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For departm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ents interested in purchasing additional insurance coverage,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please</a:t>
            </a:r>
            <a:r>
              <a:rPr lang="en-US" sz="3499" u="none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contact</a:t>
            </a:r>
            <a:r>
              <a:rPr lang="en-US" sz="3499">
                <a:solidFill>
                  <a:srgbClr val="0057A6"/>
                </a:solidFill>
                <a:latin typeface="Gotham"/>
                <a:ea typeface="Gotham"/>
                <a:cs typeface="Gotham"/>
                <a:sym typeface="Gotham"/>
              </a:rPr>
              <a:t> Pennie Sparks, Risk Manager, for a quote at psparks@uwf.edu or 850.474.2177.</a:t>
            </a:r>
          </a:p>
          <a:p>
            <a:pPr algn="l">
              <a:lnSpc>
                <a:spcPts val="5319"/>
              </a:lnSpc>
            </a:pPr>
          </a:p>
          <a:p>
            <a:pPr algn="ctr">
              <a:lnSpc>
                <a:spcPts val="5319"/>
              </a:lnSpc>
            </a:pPr>
            <a:r>
              <a:rPr lang="en-US" b="true" sz="34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ONLY AUTHORIZED DRIVERS ARE ELIGIBLE TO DRIVE </a:t>
            </a:r>
          </a:p>
          <a:p>
            <a:pPr algn="ctr">
              <a:lnSpc>
                <a:spcPts val="5319"/>
              </a:lnSpc>
            </a:pPr>
            <a:r>
              <a:rPr lang="en-US" b="true" sz="3499">
                <a:solidFill>
                  <a:srgbClr val="E03C31"/>
                </a:solidFill>
                <a:latin typeface="Gotham Bold"/>
                <a:ea typeface="Gotham Bold"/>
                <a:cs typeface="Gotham Bold"/>
                <a:sym typeface="Gotham Bold"/>
              </a:rPr>
              <a:t>UNIVERSITY-OWNED MOTORIZED CARTS!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DAGx1UOMVkI</dc:identifier>
  <dcterms:modified xsi:type="dcterms:W3CDTF">2011-08-01T06:04:30Z</dcterms:modified>
  <cp:revision>1</cp:revision>
  <dc:title>Motorized Cart Safety Course</dc:title>
</cp:coreProperties>
</file>